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8" r:id="rId2"/>
    <p:sldId id="256" r:id="rId3"/>
    <p:sldId id="307" r:id="rId4"/>
    <p:sldId id="306" r:id="rId5"/>
    <p:sldId id="314" r:id="rId6"/>
    <p:sldId id="302" r:id="rId7"/>
    <p:sldId id="262" r:id="rId8"/>
    <p:sldId id="263" r:id="rId9"/>
    <p:sldId id="264" r:id="rId10"/>
    <p:sldId id="265" r:id="rId11"/>
    <p:sldId id="303" r:id="rId12"/>
    <p:sldId id="266" r:id="rId13"/>
    <p:sldId id="267" r:id="rId14"/>
    <p:sldId id="268" r:id="rId15"/>
    <p:sldId id="258" r:id="rId16"/>
    <p:sldId id="273" r:id="rId17"/>
    <p:sldId id="274" r:id="rId18"/>
    <p:sldId id="275" r:id="rId19"/>
    <p:sldId id="30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05" r:id="rId37"/>
    <p:sldId id="300" r:id="rId38"/>
    <p:sldId id="301" r:id="rId39"/>
    <p:sldId id="292" r:id="rId40"/>
    <p:sldId id="293" r:id="rId41"/>
    <p:sldId id="294" r:id="rId42"/>
    <p:sldId id="295" r:id="rId43"/>
    <p:sldId id="296" r:id="rId44"/>
    <p:sldId id="297" r:id="rId45"/>
    <p:sldId id="298" r:id="rId46"/>
    <p:sldId id="299"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BC5ED-F767-44EB-B56D-06DE991D01BF}" type="datetimeFigureOut">
              <a:rPr lang="nl-NL" smtClean="0"/>
              <a:t>7-9-2023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62178-247F-4505-B08A-1A0036A6E2C6}" type="slidenum">
              <a:rPr lang="nl-NL" smtClean="0"/>
              <a:t>‹nr.›</a:t>
            </a:fld>
            <a:endParaRPr lang="nl-NL"/>
          </a:p>
        </p:txBody>
      </p:sp>
    </p:spTree>
    <p:extLst>
      <p:ext uri="{BB962C8B-B14F-4D97-AF65-F5344CB8AC3E}">
        <p14:creationId xmlns:p14="http://schemas.microsoft.com/office/powerpoint/2010/main" val="324081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8975" y="4758875"/>
            <a:ext cx="55118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8975" y="4758875"/>
            <a:ext cx="55118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8975" y="4758875"/>
            <a:ext cx="5511800" cy="4508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NL" b="1">
                <a:solidFill>
                  <a:schemeClr val="dk1"/>
                </a:solidFill>
              </a:rPr>
              <a:t>Sprekersnotitie</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nl-NL">
                <a:solidFill>
                  <a:schemeClr val="dk1"/>
                </a:solidFill>
              </a:rPr>
              <a:t>Waarom?</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nl-NL">
                <a:solidFill>
                  <a:schemeClr val="dk1"/>
                </a:solidFill>
              </a:rPr>
              <a:t>Om slim vraag en aanbod van lokale energie te balanceren en zo een eerlijke kostprijs te betalen.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nl-NL">
                <a:solidFill>
                  <a:schemeClr val="dk1"/>
                </a:solidFill>
              </a:rPr>
              <a:t>Om gezamenlijk verantwoordelijkheid te nemen in de lokale energievoorziening en zo minder afhankelijk te zijn van de markt.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nl-NL">
                <a:solidFill>
                  <a:schemeClr val="dk1"/>
                </a:solidFill>
              </a:rPr>
              <a:t>Om samen deel te nemen en bij te dragen aan de energietransitie naar een betere wereld met zoveel mogelijk duurzame energie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nl-NL">
                <a:solidFill>
                  <a:schemeClr val="dk1"/>
                </a:solidFill>
              </a:rPr>
              <a:t>Gezamenlijk de energievoorziening organiseren in een lokale energie community versterkt alle initiatieven naar meer duurzame lokaal opgewekte energie en het slimmer organiseren ervan.</a:t>
            </a:r>
            <a:br>
              <a:rPr lang="nl-NL">
                <a:solidFill>
                  <a:schemeClr val="dk1"/>
                </a:solidFill>
              </a:rPr>
            </a:br>
            <a:endParaRPr/>
          </a:p>
        </p:txBody>
      </p:sp>
      <p:sp>
        <p:nvSpPr>
          <p:cNvPr id="102" name="Google Shape;102;p3: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8975" y="4758875"/>
            <a:ext cx="55118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8975" y="4758875"/>
            <a:ext cx="55118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8975" y="4758875"/>
            <a:ext cx="5511800" cy="4508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NL" b="1">
                <a:solidFill>
                  <a:schemeClr val="dk1"/>
                </a:solidFill>
              </a:rPr>
              <a:t>Sprekersnotitie</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nl-NL">
                <a:solidFill>
                  <a:schemeClr val="dk1"/>
                </a:solidFill>
              </a:rPr>
              <a:t>Waarom?</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nl-NL">
                <a:solidFill>
                  <a:schemeClr val="dk1"/>
                </a:solidFill>
              </a:rPr>
              <a:t>Om slim vraag en aanbod van lokale energie te balanceren en zo een eerlijke kostprijs te betalen.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nl-NL">
                <a:solidFill>
                  <a:schemeClr val="dk1"/>
                </a:solidFill>
              </a:rPr>
              <a:t>Om gezamenlijk verantwoordelijkheid te nemen in de lokale energievoorziening en zo minder afhankelijk te zijn van de markt.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nl-NL">
                <a:solidFill>
                  <a:schemeClr val="dk1"/>
                </a:solidFill>
              </a:rPr>
              <a:t>Om samen deel te nemen en bij te dragen aan de energietransitie naar een betere wereld met zoveel mogelijk duurzame energie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nl-NL">
                <a:solidFill>
                  <a:schemeClr val="dk1"/>
                </a:solidFill>
              </a:rPr>
              <a:t>Gezamenlijk de energievoorziening organiseren in een lokale energie community versterkt alle initiatieven naar meer duurzame lokaal opgewekte energie en het slimmer organiseren ervan.</a:t>
            </a:r>
            <a:br>
              <a:rPr lang="nl-NL">
                <a:solidFill>
                  <a:schemeClr val="dk1"/>
                </a:solidFill>
              </a:rPr>
            </a:br>
            <a:endParaRPr/>
          </a:p>
        </p:txBody>
      </p:sp>
      <p:sp>
        <p:nvSpPr>
          <p:cNvPr id="102" name="Google Shape;102;p3: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8975" y="4758875"/>
            <a:ext cx="55118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04775" y="750888"/>
            <a:ext cx="6680200"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9A120-7065-23FE-5312-E8274E6D08C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20A90F0-C186-F45B-1B47-A74C36F78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A3ADC0D-C49A-E5E0-F990-3774506A199E}"/>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58E87770-FC4C-3F62-02D0-483557475C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5C06CD-96C3-BEF8-F54A-65080B3F77A1}"/>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355102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A44B4-272B-3450-ED8E-8558D3A9C52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D281D5F-877E-E40B-5AB0-515C8D2B03F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A2A801-5B11-610C-35F0-C003127F8D5F}"/>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645312A5-1301-A491-8AD8-8E41987AF5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3136F4-D487-1FA4-50AE-50F28600588F}"/>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197493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61BF3-EE43-6593-EEB8-B5537FD1A2D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E213B85-9CDA-7B64-2FB6-A87F3C4AE43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3CEB9E-1CED-C5B2-E91F-B00935CADD0C}"/>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8C7D8974-DD0A-A1AC-1E26-F8DAB1CEB8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D198BC-2A1C-1217-E209-7264B7A473BA}"/>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35827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DE408-A6BC-83F6-FE57-C0313FAE34A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90BACC-DE52-EE28-79A3-ABFB5454A69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AD6F9D-3588-12C1-9D8D-C943805B5E3A}"/>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7457D939-D4B0-28D1-3650-97BE54997F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77C9CA-820B-6107-78AF-3C7200B26047}"/>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335032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B2BEA-DCF3-2F54-7B5C-5FBA335EB1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A839207-AAF6-9051-1263-605D117D2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85AE5B3-5465-17D9-EA7C-9C450D665B9C}"/>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8412DE59-C645-0B8A-92B6-7F5432358C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99DBD3-D381-40F2-7DEC-B159FB51A190}"/>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80358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B1C66-D4F3-91E4-442F-D8C22207293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CCC45A-F757-C713-0C12-D703DC2A672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53867D8-8039-DBFF-A6D5-24522C63A71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E5E06E3-5430-087E-AA01-797FEA9D95A8}"/>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6" name="Tijdelijke aanduiding voor voettekst 5">
            <a:extLst>
              <a:ext uri="{FF2B5EF4-FFF2-40B4-BE49-F238E27FC236}">
                <a16:creationId xmlns:a16="http://schemas.microsoft.com/office/drawing/2014/main" id="{C49E30EA-95E8-49A8-D042-9AF01F93090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CCE7880-B9CC-AC4E-2497-2912AD042507}"/>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36485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8F66F-D94D-6CE7-88BD-AB50D08EB72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13C5B8C-5B68-7EC1-AF62-CDD1C09F6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B151BC9-1C5C-5385-9F7C-36E14EFFC2E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A90DF6-A320-2747-B071-5533B5788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AD4EBF6-D0F5-543A-8350-87769374B9F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FF2AD56-9D94-21EF-4AAF-927ED64988D2}"/>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8" name="Tijdelijke aanduiding voor voettekst 7">
            <a:extLst>
              <a:ext uri="{FF2B5EF4-FFF2-40B4-BE49-F238E27FC236}">
                <a16:creationId xmlns:a16="http://schemas.microsoft.com/office/drawing/2014/main" id="{9D1912A5-CEDB-F2B7-959F-FE9314D91B9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97C7F3F-C569-F5B8-7AFA-7C4E8FDECA12}"/>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415285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E6BA6-7078-C1FB-648A-2FECB15B4C7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1BD3AC1-1819-E8DD-7B6B-0E85D61EF208}"/>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4" name="Tijdelijke aanduiding voor voettekst 3">
            <a:extLst>
              <a:ext uri="{FF2B5EF4-FFF2-40B4-BE49-F238E27FC236}">
                <a16:creationId xmlns:a16="http://schemas.microsoft.com/office/drawing/2014/main" id="{DD4E0F59-1FA1-B97A-D78E-342D5E79C73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1995B72-5163-54DF-7756-FE6E765093FC}"/>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6031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EF07F4C-EB5B-DDE7-EA07-BD842C0C1AF9}"/>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3" name="Tijdelijke aanduiding voor voettekst 2">
            <a:extLst>
              <a:ext uri="{FF2B5EF4-FFF2-40B4-BE49-F238E27FC236}">
                <a16:creationId xmlns:a16="http://schemas.microsoft.com/office/drawing/2014/main" id="{5825E365-59BB-A5D8-9051-C3FA2F71621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BB3CE8F-7166-5EF7-AD5E-1066DA1D9E1A}"/>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214270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8ACF3-4412-3B51-9AB5-7A2BE26D1D1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7BEA65B-A286-5F17-09BA-1BA175315B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2406B0-31F8-AE16-A46A-E79D36924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6574B4-1A21-3AA7-D71B-1275FDFE9F9D}"/>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6" name="Tijdelijke aanduiding voor voettekst 5">
            <a:extLst>
              <a:ext uri="{FF2B5EF4-FFF2-40B4-BE49-F238E27FC236}">
                <a16:creationId xmlns:a16="http://schemas.microsoft.com/office/drawing/2014/main" id="{E1AE22E0-2B57-989B-81C7-84849C70DD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FC7D3A-A2A8-F20F-34B0-2D91A1CFD643}"/>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73098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139F5-E7EC-B294-78D7-1EB210A9BA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B72CDF6-D559-9315-3A95-CD41596F9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F5D6B08-003E-B6AD-2C7F-63BF2265B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94ECF03-53EB-E9A1-F558-4E2407DFBE06}"/>
              </a:ext>
            </a:extLst>
          </p:cNvPr>
          <p:cNvSpPr>
            <a:spLocks noGrp="1"/>
          </p:cNvSpPr>
          <p:nvPr>
            <p:ph type="dt" sz="half" idx="10"/>
          </p:nvPr>
        </p:nvSpPr>
        <p:spPr/>
        <p:txBody>
          <a:bodyPr/>
          <a:lstStyle/>
          <a:p>
            <a:fld id="{359DBC11-4E7C-43A9-84F5-01EBC6ED9D22}" type="datetimeFigureOut">
              <a:rPr lang="nl-NL" smtClean="0"/>
              <a:t>7-9-2023</a:t>
            </a:fld>
            <a:endParaRPr lang="nl-NL"/>
          </a:p>
        </p:txBody>
      </p:sp>
      <p:sp>
        <p:nvSpPr>
          <p:cNvPr id="6" name="Tijdelijke aanduiding voor voettekst 5">
            <a:extLst>
              <a:ext uri="{FF2B5EF4-FFF2-40B4-BE49-F238E27FC236}">
                <a16:creationId xmlns:a16="http://schemas.microsoft.com/office/drawing/2014/main" id="{4174C33D-2367-73E4-7CDD-60739FDE304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FA42E4-B7F6-97A3-DD7E-7F8B7FB77847}"/>
              </a:ext>
            </a:extLst>
          </p:cNvPr>
          <p:cNvSpPr>
            <a:spLocks noGrp="1"/>
          </p:cNvSpPr>
          <p:nvPr>
            <p:ph type="sldNum" sz="quarter" idx="12"/>
          </p:nvPr>
        </p:nvSpPr>
        <p:spPr/>
        <p:txBody>
          <a:bodyPr/>
          <a:lstStyle/>
          <a:p>
            <a:fld id="{BE071D40-86EB-421F-9ECF-6747C18BE3B3}" type="slidenum">
              <a:rPr lang="nl-NL" smtClean="0"/>
              <a:t>‹nr.›</a:t>
            </a:fld>
            <a:endParaRPr lang="nl-NL"/>
          </a:p>
        </p:txBody>
      </p:sp>
    </p:spTree>
    <p:extLst>
      <p:ext uri="{BB962C8B-B14F-4D97-AF65-F5344CB8AC3E}">
        <p14:creationId xmlns:p14="http://schemas.microsoft.com/office/powerpoint/2010/main" val="101820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32D3BCE-0EBC-D340-3317-A6F40445F8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A6E56EA-36B7-961E-8961-7A35922E1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386CBC-0893-DBC2-E3E3-487B91DE2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DBC11-4E7C-43A9-84F5-01EBC6ED9D22}" type="datetimeFigureOut">
              <a:rPr lang="nl-NL" smtClean="0"/>
              <a:t>7-9-2023</a:t>
            </a:fld>
            <a:endParaRPr lang="nl-NL"/>
          </a:p>
        </p:txBody>
      </p:sp>
      <p:sp>
        <p:nvSpPr>
          <p:cNvPr id="5" name="Tijdelijke aanduiding voor voettekst 4">
            <a:extLst>
              <a:ext uri="{FF2B5EF4-FFF2-40B4-BE49-F238E27FC236}">
                <a16:creationId xmlns:a16="http://schemas.microsoft.com/office/drawing/2014/main" id="{0E28B029-2A17-A87F-8584-4FA4330D5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BA1B8EA-C37E-7E71-1D3C-F7D9B1A97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71D40-86EB-421F-9ECF-6747C18BE3B3}" type="slidenum">
              <a:rPr lang="nl-NL" smtClean="0"/>
              <a:t>‹nr.›</a:t>
            </a:fld>
            <a:endParaRPr lang="nl-NL"/>
          </a:p>
        </p:txBody>
      </p:sp>
    </p:spTree>
    <p:extLst>
      <p:ext uri="{BB962C8B-B14F-4D97-AF65-F5344CB8AC3E}">
        <p14:creationId xmlns:p14="http://schemas.microsoft.com/office/powerpoint/2010/main" val="50958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55327" y="3062796"/>
            <a:ext cx="9881345" cy="2654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ea typeface="ＭＳ Ｐゴシック" pitchFamily="3" charset="-128"/>
              </a:rPr>
              <a:t>In deze presentatie:</a:t>
            </a:r>
          </a:p>
          <a:p>
            <a:pPr>
              <a:buFont typeface="Wingdings" panose="05000000000000000000" pitchFamily="2" charset="2"/>
              <a:buChar char="§"/>
            </a:pPr>
            <a:r>
              <a:rPr lang="nl-NL" sz="2000" dirty="0">
                <a:ea typeface="ＭＳ Ｐゴシック" pitchFamily="3" charset="-128"/>
              </a:rPr>
              <a:t>Historie</a:t>
            </a:r>
          </a:p>
          <a:p>
            <a:pPr>
              <a:buFont typeface="Wingdings" panose="05000000000000000000" pitchFamily="2" charset="2"/>
              <a:buChar char="§"/>
            </a:pPr>
            <a:r>
              <a:rPr lang="nl-NL" sz="2000" dirty="0">
                <a:ea typeface="ＭＳ Ｐゴシック" pitchFamily="3" charset="-128"/>
              </a:rPr>
              <a:t>Clusterindeling en stemwijze</a:t>
            </a:r>
          </a:p>
          <a:p>
            <a:pPr>
              <a:buFont typeface="Wingdings" panose="05000000000000000000" pitchFamily="2" charset="2"/>
              <a:buChar char="§"/>
            </a:pPr>
            <a:r>
              <a:rPr lang="nl-NL" sz="2000" dirty="0">
                <a:ea typeface="ＭＳ Ｐゴシック" pitchFamily="3" charset="-128"/>
              </a:rPr>
              <a:t>Beschrijvingen per voorstel</a:t>
            </a:r>
          </a:p>
          <a:p>
            <a:pPr marL="0" indent="0">
              <a:buNone/>
            </a:pPr>
            <a:endParaRPr lang="nl-NL" sz="2000" dirty="0">
              <a:ea typeface="ＭＳ Ｐゴシック" pitchFamily="3" charset="-128"/>
            </a:endParaRPr>
          </a:p>
        </p:txBody>
      </p:sp>
      <p:sp>
        <p:nvSpPr>
          <p:cNvPr id="4" name="Tijdelijke aanduiding voor inhoud 2">
            <a:extLst>
              <a:ext uri="{FF2B5EF4-FFF2-40B4-BE49-F238E27FC236}">
                <a16:creationId xmlns:a16="http://schemas.microsoft.com/office/drawing/2014/main" id="{5077DBFC-E7A5-38CE-F231-692541F92EB4}"/>
              </a:ext>
            </a:extLst>
          </p:cNvPr>
          <p:cNvSpPr txBox="1">
            <a:spLocks/>
          </p:cNvSpPr>
          <p:nvPr/>
        </p:nvSpPr>
        <p:spPr>
          <a:xfrm>
            <a:off x="1057275" y="2148396"/>
            <a:ext cx="10700657" cy="2032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solidFill>
                  <a:schemeClr val="accent5">
                    <a:lumMod val="50000"/>
                  </a:schemeClr>
                </a:solidFill>
                <a:ea typeface="ＭＳ Ｐゴシック" pitchFamily="3" charset="-128"/>
              </a:rPr>
              <a:t>Winstbestemmingsvoorstellen 16</a:t>
            </a:r>
            <a:r>
              <a:rPr lang="nl-NL" sz="3200" b="1" baseline="30000" dirty="0">
                <a:solidFill>
                  <a:schemeClr val="accent5">
                    <a:lumMod val="50000"/>
                  </a:schemeClr>
                </a:solidFill>
                <a:ea typeface="ＭＳ Ｐゴシック" pitchFamily="3" charset="-128"/>
              </a:rPr>
              <a:t>e</a:t>
            </a:r>
            <a:r>
              <a:rPr lang="nl-NL" sz="3200" b="1" dirty="0">
                <a:solidFill>
                  <a:schemeClr val="accent5">
                    <a:lumMod val="50000"/>
                  </a:schemeClr>
                </a:solidFill>
                <a:ea typeface="ＭＳ Ｐゴシック" pitchFamily="3" charset="-128"/>
              </a:rPr>
              <a:t> ALV 18 september 2023</a:t>
            </a:r>
          </a:p>
        </p:txBody>
      </p:sp>
    </p:spTree>
    <p:extLst>
      <p:ext uri="{BB962C8B-B14F-4D97-AF65-F5344CB8AC3E}">
        <p14:creationId xmlns:p14="http://schemas.microsoft.com/office/powerpoint/2010/main" val="175968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8" name="Tijdelijke aanduiding voor inhoud 2">
            <a:extLst>
              <a:ext uri="{FF2B5EF4-FFF2-40B4-BE49-F238E27FC236}">
                <a16:creationId xmlns:a16="http://schemas.microsoft.com/office/drawing/2014/main" id="{7EBF622E-9346-702C-C306-D9E407A85CD9}"/>
              </a:ext>
            </a:extLst>
          </p:cNvPr>
          <p:cNvSpPr txBox="1">
            <a:spLocks/>
          </p:cNvSpPr>
          <p:nvPr/>
        </p:nvSpPr>
        <p:spPr>
          <a:xfrm>
            <a:off x="1178540" y="1828800"/>
            <a:ext cx="9881345" cy="4397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nl-NL" sz="2000" b="1" dirty="0">
                <a:ea typeface="ＭＳ Ｐゴシック" pitchFamily="3" charset="-128"/>
              </a:rPr>
              <a:t>Innovaties en maatschappelijke impact</a:t>
            </a:r>
          </a:p>
          <a:p>
            <a:pPr marL="457200" lvl="1" indent="0">
              <a:buNone/>
            </a:pPr>
            <a:r>
              <a:rPr lang="nl-NL" sz="2000" dirty="0">
                <a:ea typeface="ＭＳ Ｐゴシック" pitchFamily="3" charset="-128"/>
              </a:rPr>
              <a:t>Een aanpassing van de rente aan omstandigheden is niet gebruikelijk bij obligaties</a:t>
            </a:r>
          </a:p>
          <a:p>
            <a:pPr marL="457200" lvl="1" indent="0">
              <a:buNone/>
            </a:pPr>
            <a:endParaRPr lang="nl-NL" sz="800" dirty="0">
              <a:ea typeface="ＭＳ Ｐゴシック" pitchFamily="3" charset="-128"/>
            </a:endParaRPr>
          </a:p>
          <a:p>
            <a:pPr marL="0" indent="0">
              <a:buNone/>
            </a:pPr>
            <a:r>
              <a:rPr lang="nl-NL" sz="2000" b="1" dirty="0">
                <a:ea typeface="ＭＳ Ｐゴシック" pitchFamily="3" charset="-128"/>
              </a:rPr>
              <a:t>Voordelen </a:t>
            </a:r>
          </a:p>
          <a:p>
            <a:pPr marL="457200" lvl="1" indent="0">
              <a:buNone/>
            </a:pPr>
            <a:r>
              <a:rPr lang="nl-NL" sz="2000" dirty="0">
                <a:ea typeface="ＭＳ Ｐゴシック" pitchFamily="3" charset="-128"/>
              </a:rPr>
              <a:t>De aanpassing (verhoging) van de rente aan de omstandigheden zal bestaande obligatiehouders stimuleren ook deel te nemen aan toekomstige projecten</a:t>
            </a:r>
          </a:p>
          <a:p>
            <a:pPr marL="457200" lvl="1" indent="0">
              <a:buNone/>
            </a:pPr>
            <a:r>
              <a:rPr lang="nl-NL" sz="2000" dirty="0">
                <a:ea typeface="ＭＳ Ｐゴシック" pitchFamily="3" charset="-128"/>
              </a:rPr>
              <a:t>Een rente van 7% ligt dichter bij een marktconforme rente</a:t>
            </a:r>
          </a:p>
          <a:p>
            <a:pPr marL="457200" lvl="1" indent="0">
              <a:buNone/>
            </a:pPr>
            <a:r>
              <a:rPr lang="nl-NL" sz="2000" dirty="0">
                <a:ea typeface="ＭＳ Ｐゴシック" pitchFamily="3" charset="-128"/>
              </a:rPr>
              <a:t>Dit voorstel is een lokaal initiatief, omdat de obligatiehouders nagenoeg allen in Flevoland / Almere wonen</a:t>
            </a:r>
          </a:p>
          <a:p>
            <a:pPr lvl="1">
              <a:buFont typeface="Courier New" panose="02070309020205020404" pitchFamily="49" charset="0"/>
              <a:buChar char="o"/>
            </a:pPr>
            <a:endParaRPr lang="nl-NL" sz="800" dirty="0">
              <a:ea typeface="ＭＳ Ｐゴシック" pitchFamily="3" charset="-128"/>
            </a:endParaRPr>
          </a:p>
          <a:p>
            <a:pPr marL="0" indent="0">
              <a:buNone/>
            </a:pPr>
            <a:r>
              <a:rPr lang="nl-NL" sz="2000" b="1" dirty="0">
                <a:ea typeface="ＭＳ Ｐゴシック" pitchFamily="3" charset="-128"/>
              </a:rPr>
              <a:t>Bijdrage uit de winstverdeling 2022</a:t>
            </a:r>
          </a:p>
          <a:p>
            <a:pPr marL="457200" lvl="1" indent="0">
              <a:buNone/>
            </a:pPr>
            <a:r>
              <a:rPr lang="nl-NL" sz="2000" dirty="0">
                <a:ea typeface="ＭＳ Ｐゴシック" pitchFamily="3" charset="-128"/>
              </a:rPr>
              <a:t>€ 36.300,-</a:t>
            </a:r>
            <a:endParaRPr lang="nl-NL" sz="2000" b="1" dirty="0">
              <a:ea typeface="ＭＳ Ｐゴシック" pitchFamily="3" charset="-128"/>
            </a:endParaRPr>
          </a:p>
          <a:p>
            <a:pPr lvl="1">
              <a:buFont typeface="Courier New" panose="02070309020205020404" pitchFamily="49" charset="0"/>
              <a:buChar char="o"/>
            </a:pPr>
            <a:endParaRPr lang="nl-NL" dirty="0">
              <a:ea typeface="ＭＳ Ｐゴシック" pitchFamily="3" charset="-128"/>
            </a:endParaRPr>
          </a:p>
        </p:txBody>
      </p:sp>
      <p:sp>
        <p:nvSpPr>
          <p:cNvPr id="6" name="Tijdelijke aanduiding voor inhoud 2">
            <a:extLst>
              <a:ext uri="{FF2B5EF4-FFF2-40B4-BE49-F238E27FC236}">
                <a16:creationId xmlns:a16="http://schemas.microsoft.com/office/drawing/2014/main" id="{D7818F22-FAE3-D72E-F2D1-5A1CB5515969}"/>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105  Extra 3% rente obligatielening</a:t>
            </a:r>
          </a:p>
        </p:txBody>
      </p:sp>
      <p:sp>
        <p:nvSpPr>
          <p:cNvPr id="3" name="Tekstvak 2">
            <a:extLst>
              <a:ext uri="{FF2B5EF4-FFF2-40B4-BE49-F238E27FC236}">
                <a16:creationId xmlns:a16="http://schemas.microsoft.com/office/drawing/2014/main" id="{576C259B-04A4-EBE3-BC8B-997E0F62A659}"/>
              </a:ext>
            </a:extLst>
          </p:cNvPr>
          <p:cNvSpPr txBox="1"/>
          <p:nvPr/>
        </p:nvSpPr>
        <p:spPr>
          <a:xfrm>
            <a:off x="3571881" y="6226628"/>
            <a:ext cx="5001091"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330764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00469" y="6226628"/>
            <a:ext cx="5001095"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2420205" y="2415846"/>
            <a:ext cx="5622310" cy="3054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Presentator: John van Diepen</a:t>
            </a:r>
            <a:endParaRPr lang="nl-NL" sz="2000" dirty="0">
              <a:ea typeface="ＭＳ Ｐゴシック" pitchFamily="3" charset="-128"/>
            </a:endParaRP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Projecten</a:t>
            </a:r>
          </a:p>
          <a:p>
            <a:pPr marL="457200" lvl="1" indent="0">
              <a:buNone/>
            </a:pPr>
            <a:r>
              <a:rPr lang="nl-NL" sz="2000" dirty="0">
                <a:ea typeface="ＭＳ Ｐゴシック" pitchFamily="3" charset="-128"/>
              </a:rPr>
              <a:t>201  Ontwikkeling Windenergie Stichtsekant</a:t>
            </a:r>
          </a:p>
          <a:p>
            <a:pPr marL="457200" lvl="1" indent="0">
              <a:buNone/>
            </a:pPr>
            <a:r>
              <a:rPr lang="nl-NL" sz="2000" dirty="0">
                <a:ea typeface="ＭＳ Ｐゴシック" pitchFamily="3" charset="-128"/>
              </a:rPr>
              <a:t>203  Zon op parkeerterreinen</a:t>
            </a:r>
          </a:p>
          <a:p>
            <a:pPr lvl="1">
              <a:buFont typeface="Courier New" panose="02070309020205020404" pitchFamily="49" charset="0"/>
              <a:buChar char="o"/>
            </a:pPr>
            <a:endParaRPr lang="nl-NL" sz="2000" dirty="0">
              <a:ea typeface="ＭＳ Ｐゴシック" pitchFamily="3" charset="-128"/>
            </a:endParaRP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1414463" y="1001279"/>
            <a:ext cx="704780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Cluster 2:  Opwek Stroom door Wind en Zon</a:t>
            </a:r>
          </a:p>
        </p:txBody>
      </p:sp>
    </p:spTree>
    <p:extLst>
      <p:ext uri="{BB962C8B-B14F-4D97-AF65-F5344CB8AC3E}">
        <p14:creationId xmlns:p14="http://schemas.microsoft.com/office/powerpoint/2010/main" val="11145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657609" y="6226628"/>
            <a:ext cx="5086820"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78540" y="2046514"/>
            <a:ext cx="9881345" cy="4180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John van Diepen, directeur Ontwikkeling Almeerse Wind</a:t>
            </a:r>
            <a:endParaRPr lang="nl-NL" sz="2000" dirty="0">
              <a:ea typeface="ＭＳ Ｐゴシック" pitchFamily="3" charset="-128"/>
            </a:endParaRPr>
          </a:p>
          <a:p>
            <a:pPr marL="0" indent="0">
              <a:buNone/>
            </a:pPr>
            <a:endParaRPr lang="nl-NL" sz="2000" b="1" dirty="0">
              <a:ea typeface="ＭＳ Ｐゴシック" pitchFamily="3" charset="-128"/>
            </a:endParaRPr>
          </a:p>
          <a:p>
            <a:pPr marL="0" indent="0">
              <a:buNone/>
            </a:pPr>
            <a:r>
              <a:rPr lang="nl-NL" sz="2000" b="1" dirty="0">
                <a:ea typeface="ＭＳ Ｐゴシック" pitchFamily="3" charset="-128"/>
              </a:rPr>
              <a:t>Beschrijving project:</a:t>
            </a:r>
          </a:p>
          <a:p>
            <a:pPr marL="457200" lvl="1" indent="0">
              <a:buNone/>
            </a:pPr>
            <a:r>
              <a:rPr lang="nl-NL" sz="2000" dirty="0">
                <a:ea typeface="ＭＳ Ｐゴシック" pitchFamily="3" charset="-128"/>
              </a:rPr>
              <a:t>Investeren in een of meerdere windturbines tussen Huizen en Almere. Zie: </a:t>
            </a:r>
            <a:r>
              <a:rPr lang="nl-NL" sz="2000" dirty="0">
                <a:ea typeface="ＭＳ Ｐゴシック" pitchFamily="3" charset="-128"/>
                <a:hlinkClick r:id="rId3"/>
              </a:rPr>
              <a:t>https://almeersewind.nl/stichtse-kant/</a:t>
            </a:r>
            <a:endParaRPr lang="nl-NL" sz="2000" dirty="0">
              <a:ea typeface="ＭＳ Ｐゴシック" pitchFamily="3" charset="-128"/>
            </a:endParaRPr>
          </a:p>
          <a:p>
            <a:pPr lvl="1">
              <a:buFontTx/>
              <a:buChar char="-"/>
            </a:pPr>
            <a:r>
              <a:rPr lang="nl-NL" sz="2000" dirty="0">
                <a:ea typeface="ＭＳ Ｐゴシック" pitchFamily="3" charset="-128"/>
              </a:rPr>
              <a:t>Samen met drie Almeerse woningcorporaties wordt besproken of het project toegankelijk kan worden gemaakt voor de lagere inkomens in Almere, waaronder huurders van de drie woningcorporaties</a:t>
            </a:r>
          </a:p>
          <a:p>
            <a:pPr lvl="1">
              <a:buFontTx/>
              <a:buChar char="-"/>
            </a:pPr>
            <a:r>
              <a:rPr lang="nl-NL" sz="2000" dirty="0">
                <a:ea typeface="ＭＳ Ｐゴシック" pitchFamily="3" charset="-128"/>
              </a:rPr>
              <a:t>Samen met de gemeente wordt bekeken of het project niet alsnog te combineren is met de huidige logistieke bestemming en/of de bedrijven op </a:t>
            </a:r>
            <a:r>
              <a:rPr lang="nl-NL" sz="2000" dirty="0" err="1">
                <a:ea typeface="ＭＳ Ｐゴシック" pitchFamily="3" charset="-128"/>
              </a:rPr>
              <a:t>Stichtsekant</a:t>
            </a:r>
            <a:r>
              <a:rPr lang="nl-NL" sz="2000" dirty="0">
                <a:ea typeface="ＭＳ Ｐゴシック" pitchFamily="3" charset="-128"/>
              </a:rPr>
              <a:t>, als bijdrage voor het verminderen van de netcongestie voor de bedrijven aldaar</a:t>
            </a: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201  Windenergie Stichtsekant</a:t>
            </a:r>
          </a:p>
        </p:txBody>
      </p:sp>
    </p:spTree>
    <p:extLst>
      <p:ext uri="{BB962C8B-B14F-4D97-AF65-F5344CB8AC3E}">
        <p14:creationId xmlns:p14="http://schemas.microsoft.com/office/powerpoint/2010/main" val="406787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3" name="Tijdelijke aanduiding voor inhoud 2">
            <a:extLst>
              <a:ext uri="{FF2B5EF4-FFF2-40B4-BE49-F238E27FC236}">
                <a16:creationId xmlns:a16="http://schemas.microsoft.com/office/drawing/2014/main" id="{4F7A93A3-B795-60AC-3321-DCEDAE51F18C}"/>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201  Windenergie Stichtsekant</a:t>
            </a:r>
          </a:p>
        </p:txBody>
      </p:sp>
      <p:pic>
        <p:nvPicPr>
          <p:cNvPr id="1026" name="Picture 2">
            <a:extLst>
              <a:ext uri="{FF2B5EF4-FFF2-40B4-BE49-F238E27FC236}">
                <a16:creationId xmlns:a16="http://schemas.microsoft.com/office/drawing/2014/main" id="{AA2ABA7C-7E7E-8166-90DB-4B477A51C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917" y="1740353"/>
            <a:ext cx="6922165" cy="44291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03439AE-5818-0241-4211-CE39AE7306DA}"/>
              </a:ext>
            </a:extLst>
          </p:cNvPr>
          <p:cNvSpPr txBox="1"/>
          <p:nvPr/>
        </p:nvSpPr>
        <p:spPr>
          <a:xfrm>
            <a:off x="3657609" y="6226628"/>
            <a:ext cx="5086820"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280376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8" name="Tijdelijke aanduiding voor inhoud 2">
            <a:extLst>
              <a:ext uri="{FF2B5EF4-FFF2-40B4-BE49-F238E27FC236}">
                <a16:creationId xmlns:a16="http://schemas.microsoft.com/office/drawing/2014/main" id="{7EBF622E-9346-702C-C306-D9E407A85CD9}"/>
              </a:ext>
            </a:extLst>
          </p:cNvPr>
          <p:cNvSpPr txBox="1">
            <a:spLocks/>
          </p:cNvSpPr>
          <p:nvPr/>
        </p:nvSpPr>
        <p:spPr>
          <a:xfrm>
            <a:off x="1178540" y="1828800"/>
            <a:ext cx="9881345" cy="4397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nl-NL" sz="2000" b="1" dirty="0">
                <a:ea typeface="ＭＳ Ｐゴシック" pitchFamily="3" charset="-128"/>
              </a:rPr>
              <a:t>Innovaties en maatschappelijke impact</a:t>
            </a:r>
          </a:p>
          <a:p>
            <a:pPr marL="457200" lvl="1" indent="0">
              <a:buNone/>
            </a:pPr>
            <a:r>
              <a:rPr lang="nl-NL" sz="2000" dirty="0">
                <a:ea typeface="ＭＳ Ｐゴシック" pitchFamily="3" charset="-128"/>
              </a:rPr>
              <a:t>Energiearmoedige huishoudens blijven achter in de transitie en betalen de hoofdprijs</a:t>
            </a:r>
          </a:p>
          <a:p>
            <a:pPr marL="457200" lvl="1" indent="0">
              <a:buNone/>
            </a:pPr>
            <a:r>
              <a:rPr lang="nl-NL" sz="2000" dirty="0">
                <a:ea typeface="ＭＳ Ｐゴシック" pitchFamily="3" charset="-128"/>
              </a:rPr>
              <a:t>De coöperatieve opwek van elektriciteit wordt vooral beschikbaar gesteld aan kwetsbare huishoudens.</a:t>
            </a:r>
          </a:p>
          <a:p>
            <a:pPr marL="457200" lvl="1" indent="0">
              <a:buNone/>
            </a:pPr>
            <a:r>
              <a:rPr lang="nl-NL" sz="2000" dirty="0">
                <a:ea typeface="ＭＳ Ｐゴシック" pitchFamily="3" charset="-128"/>
              </a:rPr>
              <a:t>En/of: we helpen de bedrijven ter plaatse om de netcongestie te verkleinen, en dragen daarmee bij aan de werkgelegenheid in het gebied. </a:t>
            </a:r>
            <a:endParaRPr lang="nl-NL" sz="800" dirty="0">
              <a:ea typeface="ＭＳ Ｐゴシック" pitchFamily="3" charset="-128"/>
            </a:endParaRPr>
          </a:p>
          <a:p>
            <a:pPr marL="0" indent="0">
              <a:buNone/>
            </a:pPr>
            <a:r>
              <a:rPr lang="nl-NL" sz="2000" b="1" dirty="0">
                <a:ea typeface="ＭＳ Ｐゴシック" pitchFamily="3" charset="-128"/>
              </a:rPr>
              <a:t>Barrières om te slechten:</a:t>
            </a:r>
          </a:p>
          <a:p>
            <a:pPr marL="457200" lvl="1" indent="0">
              <a:buNone/>
            </a:pPr>
            <a:r>
              <a:rPr lang="nl-NL" sz="2000" dirty="0">
                <a:ea typeface="ＭＳ Ｐゴシック" pitchFamily="3" charset="-128"/>
              </a:rPr>
              <a:t>Het project zit politiek behoorlijk op slot</a:t>
            </a:r>
          </a:p>
          <a:p>
            <a:pPr marL="457200" lvl="1" indent="0">
              <a:buNone/>
            </a:pPr>
            <a:r>
              <a:rPr lang="nl-NL" sz="2000" dirty="0">
                <a:ea typeface="ＭＳ Ｐゴシック" pitchFamily="3" charset="-128"/>
              </a:rPr>
              <a:t>Weinig politieke wil om toetsingscriteria op te stellen voor maatschappelijk eigendom</a:t>
            </a:r>
          </a:p>
          <a:p>
            <a:pPr marL="457200" lvl="1" indent="0">
              <a:buNone/>
            </a:pPr>
            <a:r>
              <a:rPr lang="nl-NL" sz="2000" dirty="0">
                <a:ea typeface="ＭＳ Ｐゴシック" pitchFamily="3" charset="-128"/>
              </a:rPr>
              <a:t>Dit voorstel kan helpen om het project in een volgende fase te brengen</a:t>
            </a:r>
          </a:p>
          <a:p>
            <a:pPr marL="457200" lvl="1" indent="0">
              <a:buNone/>
            </a:pPr>
            <a:r>
              <a:rPr lang="nl-NL" sz="2000" dirty="0">
                <a:ea typeface="ＭＳ Ｐゴシック" pitchFamily="3" charset="-128"/>
              </a:rPr>
              <a:t>Maar indien Windpark Pampus moet wijken voor woningbouw, hebben we een andere bron voor onze energie opwek.</a:t>
            </a:r>
            <a:endParaRPr lang="nl-NL" dirty="0">
              <a:ea typeface="ＭＳ Ｐゴシック" pitchFamily="3" charset="-128"/>
            </a:endParaRPr>
          </a:p>
        </p:txBody>
      </p:sp>
      <p:sp>
        <p:nvSpPr>
          <p:cNvPr id="3" name="Tijdelijke aanduiding voor inhoud 2">
            <a:extLst>
              <a:ext uri="{FF2B5EF4-FFF2-40B4-BE49-F238E27FC236}">
                <a16:creationId xmlns:a16="http://schemas.microsoft.com/office/drawing/2014/main" id="{23A05E2B-91E4-710A-60B6-9AD6C2873985}"/>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201  Windenergie Stichtsekant</a:t>
            </a:r>
          </a:p>
        </p:txBody>
      </p:sp>
      <p:sp>
        <p:nvSpPr>
          <p:cNvPr id="4" name="Tekstvak 3">
            <a:extLst>
              <a:ext uri="{FF2B5EF4-FFF2-40B4-BE49-F238E27FC236}">
                <a16:creationId xmlns:a16="http://schemas.microsoft.com/office/drawing/2014/main" id="{ECF709FF-3723-48F0-48E7-7F01DB3FC50A}"/>
              </a:ext>
            </a:extLst>
          </p:cNvPr>
          <p:cNvSpPr txBox="1"/>
          <p:nvPr/>
        </p:nvSpPr>
        <p:spPr>
          <a:xfrm>
            <a:off x="3657609" y="6226628"/>
            <a:ext cx="5086820"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255662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32A8ED-FB79-AFA9-4C21-F90D1499B517}"/>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7" name="Tijdelijke aanduiding voor inhoud 2">
            <a:extLst>
              <a:ext uri="{FF2B5EF4-FFF2-40B4-BE49-F238E27FC236}">
                <a16:creationId xmlns:a16="http://schemas.microsoft.com/office/drawing/2014/main" id="{F55F4EE3-271B-0BE2-E64D-1F03C5E1D09E}"/>
              </a:ext>
            </a:extLst>
          </p:cNvPr>
          <p:cNvSpPr txBox="1">
            <a:spLocks/>
          </p:cNvSpPr>
          <p:nvPr/>
        </p:nvSpPr>
        <p:spPr>
          <a:xfrm>
            <a:off x="1178540" y="2046514"/>
            <a:ext cx="9881345" cy="39188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Uitvoering:</a:t>
            </a:r>
          </a:p>
          <a:p>
            <a:pPr marL="457200" lvl="1" indent="0">
              <a:buNone/>
            </a:pPr>
            <a:r>
              <a:rPr lang="nl-NL" sz="2000" dirty="0">
                <a:ea typeface="ＭＳ Ｐゴシック" pitchFamily="3" charset="-128"/>
              </a:rPr>
              <a:t>Eigenaar van het project is John van Diepen</a:t>
            </a:r>
          </a:p>
          <a:p>
            <a:pPr marL="457200" lvl="1" indent="0">
              <a:buNone/>
            </a:pPr>
            <a:r>
              <a:rPr lang="nl-NL" sz="2000" dirty="0">
                <a:ea typeface="ＭＳ Ｐゴシック" pitchFamily="3" charset="-128"/>
              </a:rPr>
              <a:t>Almeerse Wind in samenwerking met drie Almeerse woningcorporaties en/of de bedrijven op </a:t>
            </a:r>
            <a:r>
              <a:rPr lang="nl-NL" sz="2000" dirty="0" err="1">
                <a:ea typeface="ＭＳ Ｐゴシック" pitchFamily="3" charset="-128"/>
              </a:rPr>
              <a:t>Stichtsekant</a:t>
            </a:r>
            <a:endParaRPr lang="nl-NL" sz="2000" dirty="0">
              <a:ea typeface="ＭＳ Ｐゴシック" pitchFamily="3" charset="-128"/>
            </a:endParaRPr>
          </a:p>
          <a:p>
            <a:pPr marL="457200" lvl="1" indent="0">
              <a:buNone/>
            </a:pPr>
            <a:endParaRPr lang="nl-NL" sz="800" b="1" dirty="0">
              <a:ea typeface="ＭＳ Ｐゴシック" pitchFamily="3" charset="-128"/>
            </a:endParaRPr>
          </a:p>
          <a:p>
            <a:pPr marL="0" indent="0">
              <a:buNone/>
            </a:pPr>
            <a:r>
              <a:rPr lang="nl-NL" sz="2000" b="1" dirty="0">
                <a:ea typeface="ＭＳ Ｐゴシック" pitchFamily="3" charset="-128"/>
              </a:rPr>
              <a:t>Indicatieve bedragen, bijdrage uit winstverdeling 2022</a:t>
            </a:r>
          </a:p>
          <a:p>
            <a:pPr marL="457200" lvl="1" indent="0">
              <a:buNone/>
            </a:pPr>
            <a:r>
              <a:rPr lang="nl-NL" sz="2000" dirty="0">
                <a:ea typeface="ＭＳ Ｐゴシック" pitchFamily="3" charset="-128"/>
              </a:rPr>
              <a:t>KT: € 60.000,- tot procedurele medewerking (waarvan € 30.000,- externe kosten)</a:t>
            </a:r>
          </a:p>
          <a:p>
            <a:pPr marL="457200" lvl="1" indent="0">
              <a:buNone/>
            </a:pPr>
            <a:r>
              <a:rPr lang="nl-NL" sz="2000" dirty="0">
                <a:ea typeface="ＭＳ Ｐゴシック" pitchFamily="3" charset="-128"/>
              </a:rPr>
              <a:t>NB: inmiddels is € 100.000,- uitgegeven op basis van no-cure no-</a:t>
            </a:r>
            <a:r>
              <a:rPr lang="nl-NL" sz="2000" dirty="0" err="1">
                <a:ea typeface="ＭＳ Ｐゴシック" pitchFamily="3" charset="-128"/>
              </a:rPr>
              <a:t>pay</a:t>
            </a:r>
            <a:r>
              <a:rPr lang="nl-NL" sz="2000" dirty="0">
                <a:ea typeface="ＭＳ Ｐゴシック" pitchFamily="3" charset="-128"/>
              </a:rPr>
              <a:t>.</a:t>
            </a:r>
          </a:p>
          <a:p>
            <a:pPr marL="457200" lvl="1" indent="0">
              <a:buNone/>
            </a:pPr>
            <a:endParaRPr lang="nl-NL" sz="800" dirty="0">
              <a:ea typeface="ＭＳ Ｐゴシック" pitchFamily="3" charset="-128"/>
            </a:endParaRPr>
          </a:p>
          <a:p>
            <a:pPr marL="457200" lvl="1" indent="0">
              <a:buNone/>
            </a:pPr>
            <a:r>
              <a:rPr lang="nl-NL" sz="2000" dirty="0">
                <a:ea typeface="ＭＳ Ｐゴシック" pitchFamily="3" charset="-128"/>
              </a:rPr>
              <a:t>MLT: daarna naar schatting € 1 mln tot financial close (waarvan 25% eigen vermogen)</a:t>
            </a:r>
          </a:p>
          <a:p>
            <a:pPr marL="914400" lvl="2" indent="0">
              <a:buNone/>
            </a:pPr>
            <a:r>
              <a:rPr lang="nl-NL" dirty="0">
                <a:ea typeface="ＭＳ Ｐゴシック" pitchFamily="3" charset="-128"/>
              </a:rPr>
              <a:t>75% = € 750.000,- uit Ontwikkelingsfonds Energie samen</a:t>
            </a:r>
          </a:p>
          <a:p>
            <a:pPr marL="457200" lvl="1" indent="0">
              <a:buNone/>
            </a:pPr>
            <a:r>
              <a:rPr lang="nl-NL" sz="2000" dirty="0">
                <a:ea typeface="ＭＳ Ｐゴシック" pitchFamily="3" charset="-128"/>
              </a:rPr>
              <a:t>LT: plus € 7 mln tot ingebruikname (uitgaande van 1 turbine; wellicht 2 mogelijk)</a:t>
            </a:r>
          </a:p>
          <a:p>
            <a:pPr marL="914400" lvl="2" indent="0">
              <a:buNone/>
            </a:pPr>
            <a:r>
              <a:rPr lang="nl-NL" sz="2000" dirty="0">
                <a:ea typeface="ＭＳ Ｐゴシック" pitchFamily="3" charset="-128"/>
              </a:rPr>
              <a:t>€ </a:t>
            </a:r>
            <a:r>
              <a:rPr lang="nl-NL" dirty="0">
                <a:ea typeface="ＭＳ Ｐゴシック" pitchFamily="3" charset="-128"/>
              </a:rPr>
              <a:t>2 mln eigen vermogen via </a:t>
            </a:r>
            <a:r>
              <a:rPr lang="nl-NL" dirty="0" err="1">
                <a:ea typeface="ＭＳ Ｐゴシック" pitchFamily="3" charset="-128"/>
              </a:rPr>
              <a:t>Econobis</a:t>
            </a:r>
            <a:r>
              <a:rPr lang="nl-NL" dirty="0">
                <a:ea typeface="ＭＳ Ｐゴシック" pitchFamily="3" charset="-128"/>
              </a:rPr>
              <a:t> (als bij Pampus Wind)</a:t>
            </a:r>
          </a:p>
          <a:p>
            <a:pPr marL="914400" lvl="2" indent="0">
              <a:buNone/>
            </a:pPr>
            <a:r>
              <a:rPr lang="nl-NL" sz="2000" dirty="0">
                <a:ea typeface="ＭＳ Ｐゴシック" pitchFamily="3" charset="-128"/>
              </a:rPr>
              <a:t>€ </a:t>
            </a:r>
            <a:r>
              <a:rPr lang="nl-NL" dirty="0">
                <a:ea typeface="ＭＳ Ｐゴシック" pitchFamily="3" charset="-128"/>
              </a:rPr>
              <a:t>6 mln bancair, hiermee worden ook de vorige bedragen afbetaald</a:t>
            </a:r>
          </a:p>
          <a:p>
            <a:pPr marL="0" indent="0">
              <a:buNone/>
            </a:pPr>
            <a:endParaRPr lang="nl-NL" sz="2400" dirty="0">
              <a:ea typeface="ＭＳ Ｐゴシック" pitchFamily="3" charset="-128"/>
            </a:endParaRPr>
          </a:p>
        </p:txBody>
      </p:sp>
      <p:sp>
        <p:nvSpPr>
          <p:cNvPr id="3" name="Tijdelijke aanduiding voor inhoud 2">
            <a:extLst>
              <a:ext uri="{FF2B5EF4-FFF2-40B4-BE49-F238E27FC236}">
                <a16:creationId xmlns:a16="http://schemas.microsoft.com/office/drawing/2014/main" id="{48873807-8000-3510-D96F-96A68B99BE38}"/>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201  Windenergie Stichtsekant</a:t>
            </a:r>
          </a:p>
        </p:txBody>
      </p:sp>
      <p:sp>
        <p:nvSpPr>
          <p:cNvPr id="5" name="Tekstvak 4">
            <a:extLst>
              <a:ext uri="{FF2B5EF4-FFF2-40B4-BE49-F238E27FC236}">
                <a16:creationId xmlns:a16="http://schemas.microsoft.com/office/drawing/2014/main" id="{6E252B1D-F7AA-315B-675A-9ACAE0C0C26C}"/>
              </a:ext>
            </a:extLst>
          </p:cNvPr>
          <p:cNvSpPr txBox="1"/>
          <p:nvPr/>
        </p:nvSpPr>
        <p:spPr>
          <a:xfrm>
            <a:off x="3657609" y="6226628"/>
            <a:ext cx="5086820"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156763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477926" y="254451"/>
            <a:ext cx="2280000" cy="1132450"/>
          </a:xfrm>
          <a:prstGeom prst="rect">
            <a:avLst/>
          </a:prstGeom>
          <a:noFill/>
          <a:ln>
            <a:noFill/>
          </a:ln>
        </p:spPr>
      </p:pic>
      <p:sp>
        <p:nvSpPr>
          <p:cNvPr id="86" name="Google Shape;86;p1"/>
          <p:cNvSpPr txBox="1"/>
          <p:nvPr/>
        </p:nvSpPr>
        <p:spPr>
          <a:xfrm>
            <a:off x="1178541" y="2046514"/>
            <a:ext cx="6624340" cy="400376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nl-NL" sz="2000" b="1" i="0" u="none" strike="noStrike" cap="none" dirty="0">
                <a:solidFill>
                  <a:schemeClr val="dk1"/>
                </a:solidFill>
                <a:latin typeface="Calibri"/>
                <a:ea typeface="Calibri"/>
                <a:cs typeface="Calibri"/>
                <a:sym typeface="Calibri"/>
              </a:rPr>
              <a:t>Indiener / eigenaar: Wim van der Spek</a:t>
            </a:r>
            <a:endParaRPr sz="20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8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nl-NL" sz="2000" b="1" i="0" u="none" strike="noStrike" cap="none" dirty="0">
                <a:solidFill>
                  <a:schemeClr val="dk1"/>
                </a:solidFill>
                <a:latin typeface="Calibri"/>
                <a:ea typeface="Calibri"/>
                <a:cs typeface="Calibri"/>
                <a:sym typeface="Calibri"/>
              </a:rPr>
              <a:t>Beschrijving </a:t>
            </a:r>
            <a:endParaRPr dirty="0">
              <a:solidFill>
                <a:schemeClr val="dk1"/>
              </a:solidFill>
            </a:endParaRP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Dubbel gebruik van openbare ruimtes</a:t>
            </a: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Investering in zonnepanelen op parkeerplaatsen, bij sportverenigingen en andere locaties van de gemeente</a:t>
            </a:r>
          </a:p>
          <a:p>
            <a:pPr marL="457200" marR="0" lvl="1" algn="l" rtl="0">
              <a:lnSpc>
                <a:spcPct val="90000"/>
              </a:lnSpc>
              <a:spcBef>
                <a:spcPts val="500"/>
              </a:spcBef>
              <a:spcAft>
                <a:spcPts val="0"/>
              </a:spcAft>
              <a:buClr>
                <a:schemeClr val="dk1"/>
              </a:buClr>
              <a:buSzPts val="2000"/>
            </a:pPr>
            <a:r>
              <a:rPr lang="nl-NL" sz="2000" dirty="0">
                <a:solidFill>
                  <a:schemeClr val="dk1"/>
                </a:solidFill>
                <a:latin typeface="Calibri"/>
                <a:ea typeface="Calibri"/>
                <a:cs typeface="Calibri"/>
                <a:sym typeface="Calibri"/>
              </a:rPr>
              <a:t>Zonnepanelen aansluiten op laadpalen</a:t>
            </a: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Buurtbatterij onderzoeken</a:t>
            </a: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Burgerparticipatie via Almeerse Wind</a:t>
            </a:r>
          </a:p>
          <a:p>
            <a:pPr marL="457200" marR="0" lvl="1" algn="l" rtl="0">
              <a:lnSpc>
                <a:spcPct val="90000"/>
              </a:lnSpc>
              <a:spcBef>
                <a:spcPts val="500"/>
              </a:spcBef>
              <a:spcAft>
                <a:spcPts val="0"/>
              </a:spcAft>
              <a:buClr>
                <a:schemeClr val="dk1"/>
              </a:buClr>
              <a:buSzPts val="2000"/>
            </a:pPr>
            <a:r>
              <a:rPr lang="nl-NL" sz="2000" dirty="0">
                <a:solidFill>
                  <a:schemeClr val="dk1"/>
                </a:solidFill>
                <a:latin typeface="Calibri"/>
                <a:ea typeface="Calibri"/>
                <a:cs typeface="Calibri"/>
                <a:sym typeface="Calibri"/>
              </a:rPr>
              <a:t>Zie artikel in Solar Magazine over </a:t>
            </a:r>
            <a:r>
              <a:rPr lang="nl-NL" sz="2000" dirty="0" err="1">
                <a:solidFill>
                  <a:schemeClr val="dk1"/>
                </a:solidFill>
                <a:latin typeface="Calibri"/>
                <a:ea typeface="Calibri"/>
                <a:cs typeface="Calibri"/>
                <a:sym typeface="Calibri"/>
                <a:hlinkClick r:id="rId4"/>
              </a:rPr>
              <a:t>solar</a:t>
            </a:r>
            <a:r>
              <a:rPr lang="nl-NL" sz="2000" dirty="0">
                <a:solidFill>
                  <a:schemeClr val="dk1"/>
                </a:solidFill>
                <a:latin typeface="Calibri"/>
                <a:ea typeface="Calibri"/>
                <a:cs typeface="Calibri"/>
                <a:sym typeface="Calibri"/>
                <a:hlinkClick r:id="rId4"/>
              </a:rPr>
              <a:t>-carports</a:t>
            </a:r>
            <a:endParaRPr lang="nl-NL" sz="2000" dirty="0">
              <a:solidFill>
                <a:schemeClr val="dk1"/>
              </a:solidFill>
              <a:latin typeface="Calibri"/>
              <a:ea typeface="Calibri"/>
              <a:cs typeface="Calibri"/>
              <a:sym typeface="Calibri"/>
            </a:endParaRP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NB: In Frankrijk zijn zonnepanelen boven grote parkeerplaatsen verplicht over 3 </a:t>
            </a:r>
            <a:r>
              <a:rPr lang="nl-NL" sz="2000" dirty="0">
                <a:solidFill>
                  <a:schemeClr val="dk1"/>
                </a:solidFill>
                <a:latin typeface="Calibri"/>
                <a:ea typeface="Calibri"/>
                <a:cs typeface="Calibri"/>
                <a:sym typeface="Calibri"/>
              </a:rPr>
              <a:t>Jaar!</a:t>
            </a:r>
            <a:endParaRPr lang="nl-NL" sz="2000" b="0" i="0" u="none" strike="noStrike" cap="none" dirty="0">
              <a:solidFill>
                <a:schemeClr val="dk1"/>
              </a:solidFill>
              <a:latin typeface="Calibri"/>
              <a:ea typeface="Calibri"/>
              <a:cs typeface="Calibri"/>
              <a:sym typeface="Calibri"/>
            </a:endParaRPr>
          </a:p>
        </p:txBody>
      </p:sp>
      <p:sp>
        <p:nvSpPr>
          <p:cNvPr id="87" name="Google Shape;87;p1"/>
          <p:cNvSpPr txBox="1"/>
          <p:nvPr/>
        </p:nvSpPr>
        <p:spPr>
          <a:xfrm>
            <a:off x="2363053" y="1001279"/>
            <a:ext cx="6099212" cy="6819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E4E79"/>
              </a:buClr>
              <a:buSzPts val="2800"/>
              <a:buFont typeface="Arial"/>
              <a:buNone/>
            </a:pPr>
            <a:r>
              <a:rPr lang="nl-NL" sz="2800" b="1" i="0" u="none" strike="noStrike" cap="none" dirty="0">
                <a:solidFill>
                  <a:srgbClr val="1E4E79"/>
                </a:solidFill>
                <a:latin typeface="Calibri"/>
                <a:ea typeface="Calibri"/>
                <a:cs typeface="Calibri"/>
                <a:sym typeface="Calibri"/>
              </a:rPr>
              <a:t>203  Zon op parkeerterreinen</a:t>
            </a:r>
            <a:endParaRPr dirty="0"/>
          </a:p>
        </p:txBody>
      </p:sp>
      <p:pic>
        <p:nvPicPr>
          <p:cNvPr id="2" name="Afbeelding 1" descr="Afbeelding met buitenshuis&#10;&#10;Automatisch gegenereerde beschrijving">
            <a:extLst>
              <a:ext uri="{FF2B5EF4-FFF2-40B4-BE49-F238E27FC236}">
                <a16:creationId xmlns:a16="http://schemas.microsoft.com/office/drawing/2014/main" id="{4A504E3C-7131-09FB-7DE2-B6BEB5A55B2C}"/>
              </a:ext>
            </a:extLst>
          </p:cNvPr>
          <p:cNvPicPr/>
          <p:nvPr/>
        </p:nvPicPr>
        <p:blipFill>
          <a:blip r:embed="rId5" cstate="print">
            <a:extLst>
              <a:ext uri="{28A0092B-C50C-407E-A947-70E740481C1C}">
                <a14:useLocalDpi xmlns:a14="http://schemas.microsoft.com/office/drawing/2010/main" val="0"/>
              </a:ext>
            </a:extLst>
          </a:blip>
          <a:stretch/>
        </p:blipFill>
        <p:spPr>
          <a:xfrm>
            <a:off x="8211020" y="1622244"/>
            <a:ext cx="2777020" cy="4428036"/>
          </a:xfrm>
          <a:prstGeom prst="rect">
            <a:avLst/>
          </a:prstGeom>
          <a:ln w="0">
            <a:noFill/>
          </a:ln>
        </p:spPr>
      </p:pic>
      <p:sp>
        <p:nvSpPr>
          <p:cNvPr id="3" name="Google Shape;106;p3">
            <a:extLst>
              <a:ext uri="{FF2B5EF4-FFF2-40B4-BE49-F238E27FC236}">
                <a16:creationId xmlns:a16="http://schemas.microsoft.com/office/drawing/2014/main" id="{2A103B76-0512-C38D-BB77-56FA60E725C0}"/>
              </a:ext>
            </a:extLst>
          </p:cNvPr>
          <p:cNvSpPr txBox="1"/>
          <p:nvPr/>
        </p:nvSpPr>
        <p:spPr>
          <a:xfrm>
            <a:off x="3874499" y="6226628"/>
            <a:ext cx="513234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0" i="0" u="none" strike="noStrike" cap="none" dirty="0">
                <a:solidFill>
                  <a:srgbClr val="2F5496"/>
                </a:solidFill>
                <a:latin typeface="Calibri"/>
                <a:ea typeface="Calibri"/>
                <a:cs typeface="Calibri"/>
                <a:sym typeface="Calibri"/>
              </a:rPr>
              <a:t>Winstbestemming 16</a:t>
            </a:r>
            <a:r>
              <a:rPr lang="nl-NL" sz="1800" b="0" i="0" u="none" strike="noStrike" cap="none" baseline="30000" dirty="0">
                <a:solidFill>
                  <a:srgbClr val="2F5496"/>
                </a:solidFill>
                <a:latin typeface="Calibri"/>
                <a:ea typeface="Calibri"/>
                <a:cs typeface="Calibri"/>
                <a:sym typeface="Calibri"/>
              </a:rPr>
              <a:t>e</a:t>
            </a:r>
            <a:r>
              <a:rPr lang="nl-NL" sz="1800" b="0" i="0" u="none" strike="noStrike" cap="none" dirty="0">
                <a:solidFill>
                  <a:srgbClr val="2F5496"/>
                </a:solidFill>
                <a:latin typeface="Calibri"/>
                <a:ea typeface="Calibri"/>
                <a:cs typeface="Calibri"/>
                <a:sym typeface="Calibri"/>
              </a:rPr>
              <a:t> ALV Almeerse Wind</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9597852" y="254451"/>
            <a:ext cx="2160075" cy="1072900"/>
          </a:xfrm>
          <a:prstGeom prst="rect">
            <a:avLst/>
          </a:prstGeom>
          <a:noFill/>
          <a:ln>
            <a:noFill/>
          </a:ln>
        </p:spPr>
      </p:pic>
      <p:sp>
        <p:nvSpPr>
          <p:cNvPr id="2" name="Google Shape;87;p1">
            <a:extLst>
              <a:ext uri="{FF2B5EF4-FFF2-40B4-BE49-F238E27FC236}">
                <a16:creationId xmlns:a16="http://schemas.microsoft.com/office/drawing/2014/main" id="{0FD964E0-2227-AB5D-B829-32266397BFE0}"/>
              </a:ext>
            </a:extLst>
          </p:cNvPr>
          <p:cNvSpPr txBox="1"/>
          <p:nvPr/>
        </p:nvSpPr>
        <p:spPr>
          <a:xfrm>
            <a:off x="2363053" y="1001279"/>
            <a:ext cx="6099212" cy="6819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E4E79"/>
              </a:buClr>
              <a:buSzPts val="2800"/>
              <a:buFont typeface="Arial"/>
              <a:buNone/>
            </a:pPr>
            <a:r>
              <a:rPr lang="nl-NL" sz="2800" b="1" i="0" u="none" strike="noStrike" cap="none" dirty="0">
                <a:solidFill>
                  <a:srgbClr val="1E4E79"/>
                </a:solidFill>
                <a:latin typeface="Calibri"/>
                <a:ea typeface="Calibri"/>
                <a:cs typeface="Calibri"/>
                <a:sym typeface="Calibri"/>
              </a:rPr>
              <a:t>203  Zon op parkeerterreinen</a:t>
            </a:r>
            <a:endParaRPr dirty="0"/>
          </a:p>
        </p:txBody>
      </p:sp>
      <p:pic>
        <p:nvPicPr>
          <p:cNvPr id="1034" name="Picture 10" descr="5 Major Solar Carport Benefits You Should Know - Polar Racking">
            <a:extLst>
              <a:ext uri="{FF2B5EF4-FFF2-40B4-BE49-F238E27FC236}">
                <a16:creationId xmlns:a16="http://schemas.microsoft.com/office/drawing/2014/main" id="{47771B4F-8266-98BC-68E2-1BA390F6E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140" y="1683204"/>
            <a:ext cx="7157719" cy="44536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6;p3">
            <a:extLst>
              <a:ext uri="{FF2B5EF4-FFF2-40B4-BE49-F238E27FC236}">
                <a16:creationId xmlns:a16="http://schemas.microsoft.com/office/drawing/2014/main" id="{FF846DE2-6173-2615-1D8C-DA399036E5D7}"/>
              </a:ext>
            </a:extLst>
          </p:cNvPr>
          <p:cNvSpPr txBox="1"/>
          <p:nvPr/>
        </p:nvSpPr>
        <p:spPr>
          <a:xfrm>
            <a:off x="3874499" y="6226628"/>
            <a:ext cx="513234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0" i="0" u="none" strike="noStrike" cap="none" dirty="0">
                <a:solidFill>
                  <a:srgbClr val="2F5496"/>
                </a:solidFill>
                <a:latin typeface="Calibri"/>
                <a:ea typeface="Calibri"/>
                <a:cs typeface="Calibri"/>
                <a:sym typeface="Calibri"/>
              </a:rPr>
              <a:t>Winstbestemming 16</a:t>
            </a:r>
            <a:r>
              <a:rPr lang="nl-NL" sz="1800" b="0" i="0" u="none" strike="noStrike" cap="none" baseline="30000" dirty="0">
                <a:solidFill>
                  <a:srgbClr val="2F5496"/>
                </a:solidFill>
                <a:latin typeface="Calibri"/>
                <a:ea typeface="Calibri"/>
                <a:cs typeface="Calibri"/>
                <a:sym typeface="Calibri"/>
              </a:rPr>
              <a:t>e</a:t>
            </a:r>
            <a:r>
              <a:rPr lang="nl-NL" sz="1800" b="0" i="0" u="none" strike="noStrike" cap="none" dirty="0">
                <a:solidFill>
                  <a:srgbClr val="2F5496"/>
                </a:solidFill>
                <a:latin typeface="Calibri"/>
                <a:ea typeface="Calibri"/>
                <a:cs typeface="Calibri"/>
                <a:sym typeface="Calibri"/>
              </a:rPr>
              <a:t> ALV Almeerse Wind</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a:stretch/>
        </p:blipFill>
        <p:spPr>
          <a:xfrm>
            <a:off x="9759002" y="254451"/>
            <a:ext cx="1998925" cy="992850"/>
          </a:xfrm>
          <a:prstGeom prst="rect">
            <a:avLst/>
          </a:prstGeom>
          <a:noFill/>
          <a:ln>
            <a:noFill/>
          </a:ln>
        </p:spPr>
      </p:pic>
      <p:sp>
        <p:nvSpPr>
          <p:cNvPr id="105" name="Google Shape;105;p3"/>
          <p:cNvSpPr txBox="1"/>
          <p:nvPr/>
        </p:nvSpPr>
        <p:spPr>
          <a:xfrm>
            <a:off x="1142999" y="1683204"/>
            <a:ext cx="9658351" cy="4360409"/>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1000"/>
              </a:spcBef>
              <a:spcAft>
                <a:spcPts val="0"/>
              </a:spcAft>
              <a:buClr>
                <a:schemeClr val="dk1"/>
              </a:buClr>
              <a:buSzPts val="2000"/>
              <a:buFont typeface="Arial"/>
              <a:buNone/>
            </a:pPr>
            <a:r>
              <a:rPr lang="nl-NL" sz="2000" b="1" i="0" u="none" strike="noStrike" cap="none" dirty="0">
                <a:solidFill>
                  <a:schemeClr val="dk1"/>
                </a:solidFill>
                <a:latin typeface="Calibri"/>
                <a:ea typeface="Calibri"/>
                <a:cs typeface="Calibri"/>
                <a:sym typeface="Calibri"/>
              </a:rPr>
              <a:t>Voordelen</a:t>
            </a:r>
            <a:r>
              <a:rPr lang="nl-NL" sz="2000" b="1" dirty="0">
                <a:solidFill>
                  <a:schemeClr val="dk1"/>
                </a:solidFill>
                <a:latin typeface="Calibri"/>
                <a:ea typeface="Calibri"/>
                <a:cs typeface="Calibri"/>
                <a:sym typeface="Calibri"/>
              </a:rPr>
              <a:t> </a:t>
            </a:r>
            <a:r>
              <a:rPr lang="nl-NL" sz="2000" b="1" i="0" u="none" strike="noStrike" cap="none" dirty="0">
                <a:solidFill>
                  <a:schemeClr val="dk1"/>
                </a:solidFill>
                <a:latin typeface="Calibri"/>
                <a:ea typeface="Calibri"/>
                <a:cs typeface="Calibri"/>
                <a:sym typeface="Calibri"/>
              </a:rPr>
              <a:t>/ barrières</a:t>
            </a:r>
            <a:endParaRPr dirty="0">
              <a:latin typeface="Calibri"/>
              <a:ea typeface="Calibri"/>
              <a:cs typeface="Calibri"/>
              <a:sym typeface="Calibri"/>
            </a:endParaRPr>
          </a:p>
          <a:p>
            <a:pPr marL="457200" marR="0" lvl="1" algn="l" rtl="0">
              <a:lnSpc>
                <a:spcPct val="90000"/>
              </a:lnSpc>
              <a:spcBef>
                <a:spcPts val="500"/>
              </a:spcBef>
              <a:spcAft>
                <a:spcPts val="0"/>
              </a:spcAft>
              <a:buClr>
                <a:schemeClr val="dk1"/>
              </a:buClr>
              <a:buSzPts val="2000"/>
            </a:pPr>
            <a:r>
              <a:rPr lang="nl-NL" sz="2000" i="0" u="none" strike="noStrike" cap="none" dirty="0">
                <a:solidFill>
                  <a:schemeClr val="dk1"/>
                </a:solidFill>
                <a:latin typeface="Calibri"/>
                <a:ea typeface="Calibri"/>
                <a:cs typeface="Calibri"/>
                <a:sym typeface="Calibri"/>
              </a:rPr>
              <a:t>Directe levering van zonne</a:t>
            </a:r>
            <a:r>
              <a:rPr lang="nl-NL" sz="2000" dirty="0">
                <a:solidFill>
                  <a:schemeClr val="dk1"/>
                </a:solidFill>
                <a:latin typeface="Calibri"/>
                <a:ea typeface="Calibri"/>
                <a:cs typeface="Calibri"/>
                <a:sym typeface="Calibri"/>
              </a:rPr>
              <a:t>-</a:t>
            </a:r>
            <a:r>
              <a:rPr lang="nl-NL" sz="2000" i="0" u="none" strike="noStrike" cap="none" dirty="0">
                <a:solidFill>
                  <a:schemeClr val="dk1"/>
                </a:solidFill>
                <a:latin typeface="Calibri"/>
                <a:ea typeface="Calibri"/>
                <a:cs typeface="Calibri"/>
                <a:sym typeface="Calibri"/>
              </a:rPr>
              <a:t>energie aan elektrische auto’s</a:t>
            </a:r>
          </a:p>
          <a:p>
            <a:pPr marL="457200" marR="0" lvl="1" algn="l" rtl="0">
              <a:lnSpc>
                <a:spcPct val="90000"/>
              </a:lnSpc>
              <a:spcBef>
                <a:spcPts val="500"/>
              </a:spcBef>
              <a:spcAft>
                <a:spcPts val="0"/>
              </a:spcAft>
              <a:buClr>
                <a:schemeClr val="dk1"/>
              </a:buClr>
              <a:buSzPts val="2000"/>
            </a:pPr>
            <a:r>
              <a:rPr lang="nl-NL" sz="2000" dirty="0">
                <a:solidFill>
                  <a:schemeClr val="dk1"/>
                </a:solidFill>
                <a:latin typeface="Calibri"/>
                <a:ea typeface="Calibri"/>
                <a:cs typeface="Calibri"/>
                <a:sym typeface="Calibri"/>
              </a:rPr>
              <a:t>Rekening houden met sterke groei van elektrische auto’s</a:t>
            </a:r>
            <a:endParaRPr lang="nl-NL" sz="2000" i="0" u="none" strike="noStrike" cap="none" dirty="0">
              <a:solidFill>
                <a:schemeClr val="dk1"/>
              </a:solidFill>
              <a:latin typeface="Calibri"/>
              <a:ea typeface="Calibri"/>
              <a:cs typeface="Calibri"/>
              <a:sym typeface="Calibri"/>
            </a:endParaRPr>
          </a:p>
          <a:p>
            <a:pPr marL="457200" marR="0" lvl="1" algn="l" rtl="0">
              <a:lnSpc>
                <a:spcPct val="90000"/>
              </a:lnSpc>
              <a:spcBef>
                <a:spcPts val="500"/>
              </a:spcBef>
              <a:spcAft>
                <a:spcPts val="0"/>
              </a:spcAft>
              <a:buClr>
                <a:schemeClr val="dk1"/>
              </a:buClr>
              <a:buSzPts val="2000"/>
            </a:pPr>
            <a:r>
              <a:rPr lang="nl-NL" sz="2000" i="0" u="none" strike="noStrike" cap="none" dirty="0">
                <a:solidFill>
                  <a:schemeClr val="dk1"/>
                </a:solidFill>
                <a:latin typeface="Calibri"/>
                <a:ea typeface="Calibri"/>
                <a:cs typeface="Calibri"/>
                <a:sym typeface="Calibri"/>
                <a:hlinkClick r:id="rId4"/>
              </a:rPr>
              <a:t>Universiteit Twente </a:t>
            </a:r>
            <a:r>
              <a:rPr lang="nl-NL" sz="2000" i="0" u="none" strike="noStrike" cap="none" dirty="0">
                <a:solidFill>
                  <a:schemeClr val="dk1"/>
                </a:solidFill>
                <a:latin typeface="Calibri"/>
                <a:ea typeface="Calibri"/>
                <a:cs typeface="Calibri"/>
                <a:sym typeface="Calibri"/>
              </a:rPr>
              <a:t>geeft aan dat de terugverdientijd zonder subsidie nu 8 jaar is</a:t>
            </a:r>
          </a:p>
          <a:p>
            <a:pPr marL="457200" marR="0" lvl="1" algn="l" rtl="0">
              <a:lnSpc>
                <a:spcPct val="90000"/>
              </a:lnSpc>
              <a:spcBef>
                <a:spcPts val="500"/>
              </a:spcBef>
              <a:spcAft>
                <a:spcPts val="0"/>
              </a:spcAft>
              <a:buClr>
                <a:schemeClr val="dk1"/>
              </a:buClr>
              <a:buSzPts val="2000"/>
            </a:pPr>
            <a:r>
              <a:rPr lang="nl-NL" sz="2000" i="0" u="none" strike="noStrike" cap="none" dirty="0">
                <a:solidFill>
                  <a:schemeClr val="dk1"/>
                </a:solidFill>
                <a:latin typeface="Calibri"/>
                <a:ea typeface="Calibri"/>
                <a:cs typeface="Calibri"/>
                <a:sym typeface="Calibri"/>
              </a:rPr>
              <a:t>De Tweede kamer heeft met grote meerderheid gestemd voor subsidie</a:t>
            </a:r>
          </a:p>
          <a:p>
            <a:pPr marL="457200" marR="0" lvl="1" algn="l" rtl="0">
              <a:lnSpc>
                <a:spcPct val="90000"/>
              </a:lnSpc>
              <a:spcBef>
                <a:spcPts val="500"/>
              </a:spcBef>
              <a:spcAft>
                <a:spcPts val="0"/>
              </a:spcAft>
              <a:buClr>
                <a:schemeClr val="dk1"/>
              </a:buClr>
              <a:buSzPts val="2000"/>
            </a:pPr>
            <a:r>
              <a:rPr lang="nl-NL" sz="2000" i="0" u="none" strike="noStrike" cap="none" dirty="0">
                <a:solidFill>
                  <a:schemeClr val="dk1"/>
                </a:solidFill>
                <a:latin typeface="Calibri"/>
                <a:ea typeface="Calibri"/>
                <a:cs typeface="Calibri"/>
                <a:sym typeface="Calibri"/>
              </a:rPr>
              <a:t>Probleem is huidige netcongestie in Almere</a:t>
            </a:r>
          </a:p>
          <a:p>
            <a:pPr marL="457200" marR="0" lvl="1" algn="l" rtl="0">
              <a:lnSpc>
                <a:spcPct val="90000"/>
              </a:lnSpc>
              <a:spcBef>
                <a:spcPts val="500"/>
              </a:spcBef>
              <a:spcAft>
                <a:spcPts val="0"/>
              </a:spcAft>
              <a:buClr>
                <a:schemeClr val="dk1"/>
              </a:buClr>
              <a:buSzPts val="2000"/>
            </a:pPr>
            <a:endParaRPr lang="nl-NL" sz="80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r>
              <a:rPr lang="nl-NL" sz="2000" b="1" i="0" u="none" strike="noStrike" cap="none" dirty="0">
                <a:solidFill>
                  <a:schemeClr val="dk1"/>
                </a:solidFill>
                <a:latin typeface="Calibri"/>
                <a:ea typeface="Calibri"/>
                <a:cs typeface="Calibri"/>
                <a:sym typeface="Calibri"/>
              </a:rPr>
              <a:t>Uitvoering: </a:t>
            </a:r>
            <a:r>
              <a:rPr lang="nl-NL" sz="2000" b="0" i="0" u="none" strike="noStrike" cap="none" dirty="0">
                <a:solidFill>
                  <a:schemeClr val="dk1"/>
                </a:solidFill>
                <a:latin typeface="Calibri"/>
                <a:ea typeface="Calibri"/>
                <a:cs typeface="Calibri"/>
                <a:sym typeface="Calibri"/>
              </a:rPr>
              <a:t>projectteam Almeerse Wind; samenwerking met De Groene Reus.</a:t>
            </a:r>
          </a:p>
          <a:p>
            <a:pPr marL="457200" marR="0" lvl="1" algn="l" rtl="0">
              <a:lnSpc>
                <a:spcPct val="90000"/>
              </a:lnSpc>
              <a:spcBef>
                <a:spcPts val="500"/>
              </a:spcBef>
              <a:spcAft>
                <a:spcPts val="0"/>
              </a:spcAft>
              <a:buClr>
                <a:schemeClr val="dk1"/>
              </a:buClr>
              <a:buSzPts val="2000"/>
            </a:pPr>
            <a:endParaRPr lang="nl-NL" sz="8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nl-NL" sz="2000" b="1" dirty="0">
                <a:solidFill>
                  <a:schemeClr val="dk1"/>
                </a:solidFill>
                <a:latin typeface="Calibri"/>
                <a:ea typeface="Calibri"/>
                <a:cs typeface="Calibri"/>
                <a:sym typeface="Calibri"/>
              </a:rPr>
              <a:t>B</a:t>
            </a:r>
            <a:r>
              <a:rPr lang="nl-NL" sz="2000" b="1" i="0" u="none" strike="noStrike" cap="none" dirty="0">
                <a:solidFill>
                  <a:schemeClr val="dk1"/>
                </a:solidFill>
                <a:latin typeface="Calibri"/>
                <a:ea typeface="Calibri"/>
                <a:cs typeface="Calibri"/>
                <a:sym typeface="Calibri"/>
              </a:rPr>
              <a:t>ijdrage uit winstverdeling 2022</a:t>
            </a:r>
            <a:endParaRPr lang="nl-NL" dirty="0"/>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KT onderzoek € 10.000,-</a:t>
            </a:r>
          </a:p>
          <a:p>
            <a:pPr marL="457200" lvl="1">
              <a:lnSpc>
                <a:spcPct val="90000"/>
              </a:lnSpc>
              <a:spcBef>
                <a:spcPts val="500"/>
              </a:spcBef>
              <a:buClr>
                <a:schemeClr val="dk1"/>
              </a:buClr>
              <a:buSzPts val="2000"/>
            </a:pPr>
            <a:r>
              <a:rPr lang="nl-NL" sz="2000" dirty="0">
                <a:solidFill>
                  <a:schemeClr val="dk1"/>
                </a:solidFill>
                <a:latin typeface="Calibri"/>
                <a:ea typeface="Calibri"/>
                <a:cs typeface="Calibri"/>
                <a:sym typeface="Calibri"/>
              </a:rPr>
              <a:t>LT reservering </a:t>
            </a:r>
            <a:r>
              <a:rPr lang="nl-NL" sz="2000" b="0" i="0" u="none" strike="noStrike" cap="none" dirty="0">
                <a:solidFill>
                  <a:schemeClr val="dk1"/>
                </a:solidFill>
                <a:latin typeface="Calibri"/>
                <a:ea typeface="Calibri"/>
                <a:cs typeface="Calibri"/>
                <a:sym typeface="Calibri"/>
              </a:rPr>
              <a:t>€ 100.000,-</a:t>
            </a:r>
          </a:p>
          <a:p>
            <a:pPr marL="457200" lvl="1">
              <a:lnSpc>
                <a:spcPct val="90000"/>
              </a:lnSpc>
              <a:spcBef>
                <a:spcPts val="500"/>
              </a:spcBef>
              <a:buClr>
                <a:schemeClr val="dk1"/>
              </a:buClr>
              <a:buSzPts val="2000"/>
            </a:pPr>
            <a:endParaRPr lang="nl-NL" sz="900" b="0" i="0" u="none" strike="noStrike" cap="none" dirty="0">
              <a:solidFill>
                <a:schemeClr val="dk1"/>
              </a:solidFill>
              <a:latin typeface="Calibri"/>
              <a:ea typeface="Calibri"/>
              <a:cs typeface="Calibri"/>
              <a:sym typeface="Calibri"/>
            </a:endParaRPr>
          </a:p>
          <a:p>
            <a:pPr marL="0" indent="0">
              <a:buNone/>
            </a:pPr>
            <a:r>
              <a:rPr lang="nl-NL" sz="2000" dirty="0">
                <a:ea typeface="ＭＳ Ｐゴシック" pitchFamily="3" charset="-128"/>
              </a:rPr>
              <a:t>NB: Bij KT en LT uitgaven dient het bestuur goedkeuring te verlenen voor bedragen lager dan  € 20.000,-. Voor bedragen boven € 20.000,- is goedkeuring noodzakelijk door de ALV.</a:t>
            </a:r>
          </a:p>
        </p:txBody>
      </p:sp>
      <p:sp>
        <p:nvSpPr>
          <p:cNvPr id="106" name="Google Shape;106;p3"/>
          <p:cNvSpPr txBox="1"/>
          <p:nvPr/>
        </p:nvSpPr>
        <p:spPr>
          <a:xfrm>
            <a:off x="3874499" y="6226628"/>
            <a:ext cx="513234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0" i="0" u="none" strike="noStrike" cap="none" dirty="0">
                <a:solidFill>
                  <a:srgbClr val="2F5496"/>
                </a:solidFill>
                <a:latin typeface="Calibri"/>
                <a:ea typeface="Calibri"/>
                <a:cs typeface="Calibri"/>
                <a:sym typeface="Calibri"/>
              </a:rPr>
              <a:t>Winstbestemming 16</a:t>
            </a:r>
            <a:r>
              <a:rPr lang="nl-NL" sz="1800" b="0" i="0" u="none" strike="noStrike" cap="none" baseline="30000" dirty="0">
                <a:solidFill>
                  <a:srgbClr val="2F5496"/>
                </a:solidFill>
                <a:latin typeface="Calibri"/>
                <a:ea typeface="Calibri"/>
                <a:cs typeface="Calibri"/>
                <a:sym typeface="Calibri"/>
              </a:rPr>
              <a:t>e</a:t>
            </a:r>
            <a:r>
              <a:rPr lang="nl-NL" sz="1800" b="0" i="0" u="none" strike="noStrike" cap="none" dirty="0">
                <a:solidFill>
                  <a:srgbClr val="2F5496"/>
                </a:solidFill>
                <a:latin typeface="Calibri"/>
                <a:ea typeface="Calibri"/>
                <a:cs typeface="Calibri"/>
                <a:sym typeface="Calibri"/>
              </a:rPr>
              <a:t> ALV Almeerse Wind</a:t>
            </a:r>
            <a:endParaRPr dirty="0"/>
          </a:p>
        </p:txBody>
      </p:sp>
      <p:sp>
        <p:nvSpPr>
          <p:cNvPr id="2" name="Google Shape;87;p1">
            <a:extLst>
              <a:ext uri="{FF2B5EF4-FFF2-40B4-BE49-F238E27FC236}">
                <a16:creationId xmlns:a16="http://schemas.microsoft.com/office/drawing/2014/main" id="{43B49800-B56E-7DC8-FFDA-2AEF1F9D5CB2}"/>
              </a:ext>
            </a:extLst>
          </p:cNvPr>
          <p:cNvSpPr txBox="1"/>
          <p:nvPr/>
        </p:nvSpPr>
        <p:spPr>
          <a:xfrm>
            <a:off x="2363053" y="1001279"/>
            <a:ext cx="6099212" cy="6819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E4E79"/>
              </a:buClr>
              <a:buSzPts val="2800"/>
              <a:buFont typeface="Arial"/>
              <a:buNone/>
            </a:pPr>
            <a:r>
              <a:rPr lang="nl-NL" sz="2800" b="1" i="0" u="none" strike="noStrike" cap="none" dirty="0">
                <a:solidFill>
                  <a:srgbClr val="1E4E79"/>
                </a:solidFill>
                <a:latin typeface="Calibri"/>
                <a:ea typeface="Calibri"/>
                <a:cs typeface="Calibri"/>
                <a:sym typeface="Calibri"/>
              </a:rPr>
              <a:t>203  Zon op parkeerterreinen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00469" y="6226628"/>
            <a:ext cx="5001095"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2420205" y="2415846"/>
            <a:ext cx="7495320" cy="3054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Presentator: Joost van der Laan</a:t>
            </a:r>
            <a:endParaRPr lang="nl-NL" sz="2000" dirty="0">
              <a:ea typeface="ＭＳ Ｐゴシック" pitchFamily="3" charset="-128"/>
            </a:endParaRP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Projecten</a:t>
            </a:r>
          </a:p>
          <a:p>
            <a:pPr marL="457200" lvl="1" indent="0">
              <a:buNone/>
            </a:pPr>
            <a:r>
              <a:rPr lang="nl-NL" sz="2000" dirty="0">
                <a:ea typeface="ＭＳ Ｐゴシック" pitchFamily="3" charset="-128"/>
              </a:rPr>
              <a:t>301  Gebiedsaccu en Uitbreiding PV Stichting de Cultuurtuin</a:t>
            </a:r>
          </a:p>
          <a:p>
            <a:pPr marL="457200" lvl="1" indent="0">
              <a:buNone/>
            </a:pPr>
            <a:r>
              <a:rPr lang="nl-NL" sz="2000" dirty="0">
                <a:ea typeface="ＭＳ Ｐゴシック" pitchFamily="3" charset="-128"/>
              </a:rPr>
              <a:t>302  Kennisfonds Energie Community</a:t>
            </a:r>
          </a:p>
          <a:p>
            <a:pPr marL="457200" lvl="1" indent="0">
              <a:buNone/>
            </a:pPr>
            <a:r>
              <a:rPr lang="nl-NL" sz="2000" dirty="0">
                <a:ea typeface="ＭＳ Ｐゴシック" pitchFamily="3" charset="-128"/>
              </a:rPr>
              <a:t>303  Batterij Opslag</a:t>
            </a:r>
          </a:p>
          <a:p>
            <a:pPr marL="457200" lvl="1" indent="0">
              <a:buNone/>
            </a:pPr>
            <a:r>
              <a:rPr lang="nl-NL" sz="2000" dirty="0">
                <a:ea typeface="ＭＳ Ｐゴシック" pitchFamily="3" charset="-128"/>
              </a:rPr>
              <a:t>304  Kennisfonds Waterstof</a:t>
            </a:r>
          </a:p>
          <a:p>
            <a:pPr lvl="1">
              <a:buFont typeface="Courier New" panose="02070309020205020404" pitchFamily="49" charset="0"/>
              <a:buChar char="o"/>
            </a:pPr>
            <a:endParaRPr lang="nl-NL" sz="2000" dirty="0">
              <a:ea typeface="ＭＳ Ｐゴシック" pitchFamily="3" charset="-128"/>
            </a:endParaRP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1557338" y="1001279"/>
            <a:ext cx="6904927"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Cluster 3:  Opslag en Energie Management</a:t>
            </a:r>
          </a:p>
        </p:txBody>
      </p:sp>
    </p:spTree>
    <p:extLst>
      <p:ext uri="{BB962C8B-B14F-4D97-AF65-F5344CB8AC3E}">
        <p14:creationId xmlns:p14="http://schemas.microsoft.com/office/powerpoint/2010/main" val="21642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00469" y="6226628"/>
            <a:ext cx="5001095"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585913" y="2085980"/>
            <a:ext cx="9190927" cy="4012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Historie</a:t>
            </a:r>
          </a:p>
          <a:p>
            <a:pPr marL="0" indent="0">
              <a:buNone/>
            </a:pPr>
            <a:endParaRPr lang="nl-NL" sz="800" dirty="0">
              <a:ea typeface="ＭＳ Ｐゴシック" pitchFamily="3" charset="-128"/>
            </a:endParaRPr>
          </a:p>
          <a:p>
            <a:pPr marL="0" indent="0">
              <a:buNone/>
            </a:pPr>
            <a:r>
              <a:rPr lang="nl-NL" sz="2000" dirty="0">
                <a:ea typeface="ＭＳ Ｐゴシック" pitchFamily="3" charset="-128"/>
              </a:rPr>
              <a:t>1. De eerste ideeën voor winstbestemming kwamen binnen in najaar 2021, nadat definitief werd dat AW windmolens in bezit zou krijgen.</a:t>
            </a:r>
          </a:p>
          <a:p>
            <a:pPr marL="0" indent="0">
              <a:buNone/>
            </a:pPr>
            <a:r>
              <a:rPr lang="nl-NL" sz="2000" dirty="0">
                <a:ea typeface="ＭＳ Ｐゴシック" pitchFamily="3" charset="-128"/>
              </a:rPr>
              <a:t>2. Op 22 februari 2022 kwamen de windmolens op naam van AW. En op 24 februari begon de oorlog en stegen de energieprijzen enorm. Zo ook de potentiële winst.</a:t>
            </a:r>
          </a:p>
          <a:p>
            <a:pPr marL="0" indent="0">
              <a:buNone/>
            </a:pPr>
            <a:r>
              <a:rPr lang="nl-NL" sz="2000" dirty="0">
                <a:ea typeface="ＭＳ Ｐゴシック" pitchFamily="3" charset="-128"/>
              </a:rPr>
              <a:t>3. Oproep om meer ideeën. En oproep om deel te nemen in de werkgroep Winstbestemming.</a:t>
            </a:r>
          </a:p>
          <a:p>
            <a:pPr marL="0" indent="0">
              <a:buNone/>
            </a:pPr>
            <a:r>
              <a:rPr lang="nl-NL" sz="2000" dirty="0">
                <a:ea typeface="ＭＳ Ｐゴシック" pitchFamily="3" charset="-128"/>
              </a:rPr>
              <a:t>4. Werkgroep Winstbestemming vond het noodzakelijk om voorwaarden stellen aan de ideeën: lokaal, eerlijke prijs, innovatief, bijdrage energietransitie, maatschappelijk.</a:t>
            </a:r>
          </a:p>
          <a:p>
            <a:pPr marL="0" indent="0">
              <a:buNone/>
            </a:pPr>
            <a:r>
              <a:rPr lang="nl-NL" sz="2000" dirty="0">
                <a:ea typeface="ＭＳ Ｐゴシック" pitchFamily="3" charset="-128"/>
              </a:rPr>
              <a:t>5. De werkgroep kreeg mandaat van het bestuur om alle ideeën te verzamelen en de procedure vast te stellen voor de winstbestemming</a:t>
            </a: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1200150" y="1001279"/>
            <a:ext cx="726211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Van 45 tot 13 ideeën voor Winstbestemming</a:t>
            </a:r>
          </a:p>
        </p:txBody>
      </p:sp>
    </p:spTree>
    <p:extLst>
      <p:ext uri="{BB962C8B-B14F-4D97-AF65-F5344CB8AC3E}">
        <p14:creationId xmlns:p14="http://schemas.microsoft.com/office/powerpoint/2010/main" val="2059040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BD3A9ACD-E8C2-21B9-D6DF-E1E1163693B2}"/>
              </a:ext>
            </a:extLst>
          </p:cNvPr>
          <p:cNvSpPr txBox="1"/>
          <p:nvPr/>
        </p:nvSpPr>
        <p:spPr>
          <a:xfrm>
            <a:off x="3667815" y="6226628"/>
            <a:ext cx="5247581"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8" name="Tijdelijke aanduiding voor inhoud 2">
            <a:extLst>
              <a:ext uri="{FF2B5EF4-FFF2-40B4-BE49-F238E27FC236}">
                <a16:creationId xmlns:a16="http://schemas.microsoft.com/office/drawing/2014/main" id="{7EBF622E-9346-702C-C306-D9E407A85CD9}"/>
              </a:ext>
            </a:extLst>
          </p:cNvPr>
          <p:cNvSpPr txBox="1">
            <a:spLocks/>
          </p:cNvSpPr>
          <p:nvPr/>
        </p:nvSpPr>
        <p:spPr>
          <a:xfrm>
            <a:off x="1178540" y="2046514"/>
            <a:ext cx="9881345" cy="3918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a:t>
            </a:r>
            <a:r>
              <a:rPr lang="nl-NL" sz="2000" dirty="0">
                <a:ea typeface="ＭＳ Ｐゴシック" pitchFamily="3" charset="-128"/>
              </a:rPr>
              <a:t>Stefan van Uffelen of Arjen </a:t>
            </a:r>
            <a:r>
              <a:rPr lang="nl-NL" sz="2000" dirty="0" err="1">
                <a:ea typeface="ＭＳ Ｐゴシック" pitchFamily="3" charset="-128"/>
              </a:rPr>
              <a:t>Roersma</a:t>
            </a:r>
            <a:r>
              <a:rPr lang="nl-NL" sz="2000" dirty="0">
                <a:ea typeface="ＭＳ Ｐゴシック" pitchFamily="3" charset="-128"/>
              </a:rPr>
              <a:t>, namens Stichting De Cultuurtuin</a:t>
            </a:r>
          </a:p>
          <a:p>
            <a:pPr marL="0" indent="0">
              <a:buNone/>
            </a:pPr>
            <a:endParaRPr lang="nl-NL" sz="2000" b="1" dirty="0">
              <a:ea typeface="ＭＳ Ｐゴシック" pitchFamily="3" charset="-128"/>
            </a:endParaRPr>
          </a:p>
          <a:p>
            <a:pPr marL="0" indent="0">
              <a:buNone/>
            </a:pPr>
            <a:r>
              <a:rPr lang="nl-NL" sz="2000" b="1" dirty="0">
                <a:ea typeface="ＭＳ Ｐゴシック" pitchFamily="3" charset="-128"/>
              </a:rPr>
              <a:t>Beschrijving de Cultuurtuin</a:t>
            </a:r>
          </a:p>
          <a:p>
            <a:pPr marL="457200" lvl="1" indent="0">
              <a:buNone/>
            </a:pPr>
            <a:r>
              <a:rPr lang="nl-NL" sz="2000" dirty="0">
                <a:ea typeface="ＭＳ Ｐゴシック" pitchFamily="3" charset="-128"/>
              </a:rPr>
              <a:t>Stichting de Cultuurtuin is de stichting van en voor bewoners van de Bostuin Almere</a:t>
            </a:r>
          </a:p>
          <a:p>
            <a:pPr marL="457200" lvl="1" indent="0">
              <a:buNone/>
            </a:pPr>
            <a:r>
              <a:rPr lang="nl-NL" sz="2000" dirty="0">
                <a:ea typeface="ＭＳ Ｐゴシック" pitchFamily="3" charset="-128"/>
              </a:rPr>
              <a:t>De Bostuin is een appartementencomplex met 81 bewoners</a:t>
            </a:r>
          </a:p>
          <a:p>
            <a:pPr marL="457200" lvl="1" indent="0">
              <a:buNone/>
            </a:pPr>
            <a:r>
              <a:rPr lang="nl-NL" sz="2000" dirty="0">
                <a:ea typeface="ＭＳ Ｐゴシック" pitchFamily="3" charset="-128"/>
              </a:rPr>
              <a:t>Doel van Stichting de Cultuurtuin: </a:t>
            </a:r>
          </a:p>
          <a:p>
            <a:pPr marL="914400" lvl="2" indent="0">
              <a:buNone/>
            </a:pPr>
            <a:r>
              <a:rPr lang="nl-NL" dirty="0">
                <a:ea typeface="ＭＳ Ｐゴシック" pitchFamily="3" charset="-128"/>
              </a:rPr>
              <a:t>- beheren van het project de Bostuin</a:t>
            </a:r>
          </a:p>
          <a:p>
            <a:pPr marL="914400" lvl="2" indent="0">
              <a:buNone/>
            </a:pPr>
            <a:r>
              <a:rPr lang="nl-NL" dirty="0">
                <a:ea typeface="ＭＳ Ｐゴシック" pitchFamily="3" charset="-128"/>
              </a:rPr>
              <a:t>- de bewoners faciliteren in wonen, recreëren en werken</a:t>
            </a:r>
          </a:p>
          <a:p>
            <a:pPr marL="457200" lvl="1" indent="0">
              <a:buNone/>
            </a:pPr>
            <a:r>
              <a:rPr lang="nl-NL" sz="2000" dirty="0">
                <a:ea typeface="ＭＳ Ｐゴシック" pitchFamily="3" charset="-128"/>
              </a:rPr>
              <a:t>Doel aanvraag bijdrage van Almeerse Wind: </a:t>
            </a:r>
          </a:p>
          <a:p>
            <a:pPr marL="914400" lvl="2" indent="0">
              <a:buNone/>
            </a:pPr>
            <a:r>
              <a:rPr lang="nl-NL" dirty="0">
                <a:ea typeface="ＭＳ Ｐゴシック" pitchFamily="3" charset="-128"/>
              </a:rPr>
              <a:t>- verdere verduurzaming van de Bostuin</a:t>
            </a:r>
          </a:p>
          <a:p>
            <a:pPr marL="914400" lvl="2" indent="0">
              <a:buNone/>
            </a:pPr>
            <a:r>
              <a:rPr lang="nl-NL" dirty="0">
                <a:ea typeface="ＭＳ Ｐゴシック" pitchFamily="3" charset="-128"/>
              </a:rPr>
              <a:t>- handhaven lage woonlasten bewoners</a:t>
            </a:r>
          </a:p>
          <a:p>
            <a:pPr lvl="1">
              <a:buFont typeface="Courier New" panose="02070309020205020404" pitchFamily="49" charset="0"/>
              <a:buChar char="o"/>
            </a:pPr>
            <a:endParaRPr lang="nl-NL" sz="1600" dirty="0">
              <a:ea typeface="ＭＳ Ｐゴシック" pitchFamily="3" charset="-128"/>
            </a:endParaRPr>
          </a:p>
        </p:txBody>
      </p:sp>
      <p:sp>
        <p:nvSpPr>
          <p:cNvPr id="3" name="Tijdelijke aanduiding voor inhoud 2">
            <a:extLst>
              <a:ext uri="{FF2B5EF4-FFF2-40B4-BE49-F238E27FC236}">
                <a16:creationId xmlns:a16="http://schemas.microsoft.com/office/drawing/2014/main" id="{9B6E13E8-48FC-1AB3-0A72-4A24534CA384}"/>
              </a:ext>
            </a:extLst>
          </p:cNvPr>
          <p:cNvSpPr txBox="1">
            <a:spLocks/>
          </p:cNvSpPr>
          <p:nvPr/>
        </p:nvSpPr>
        <p:spPr>
          <a:xfrm>
            <a:off x="3509918" y="660323"/>
            <a:ext cx="5758068"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301  Gebiedsaccu en uitbreiding PV</a:t>
            </a:r>
          </a:p>
        </p:txBody>
      </p:sp>
      <p:pic>
        <p:nvPicPr>
          <p:cNvPr id="4" name="Picture 4">
            <a:extLst>
              <a:ext uri="{FF2B5EF4-FFF2-40B4-BE49-F238E27FC236}">
                <a16:creationId xmlns:a16="http://schemas.microsoft.com/office/drawing/2014/main" id="{4918D25C-2C5E-2CF7-DE38-B8CD2D47F7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651" y="639673"/>
            <a:ext cx="2864613" cy="506481"/>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4;p1">
            <a:extLst>
              <a:ext uri="{FF2B5EF4-FFF2-40B4-BE49-F238E27FC236}">
                <a16:creationId xmlns:a16="http://schemas.microsoft.com/office/drawing/2014/main" id="{C3451830-D554-982E-5822-FC4BA25FA30A}"/>
              </a:ext>
            </a:extLst>
          </p:cNvPr>
          <p:cNvPicPr preferRelativeResize="0"/>
          <p:nvPr/>
        </p:nvPicPr>
        <p:blipFill rotWithShape="1">
          <a:blip r:embed="rId3">
            <a:alphaModFix/>
          </a:blip>
          <a:srcRect/>
          <a:stretch/>
        </p:blipFill>
        <p:spPr>
          <a:xfrm>
            <a:off x="9477926" y="99471"/>
            <a:ext cx="2280000" cy="1132450"/>
          </a:xfrm>
          <a:prstGeom prst="rect">
            <a:avLst/>
          </a:prstGeom>
          <a:noFill/>
          <a:ln>
            <a:noFill/>
          </a:ln>
        </p:spPr>
      </p:pic>
    </p:spTree>
    <p:extLst>
      <p:ext uri="{BB962C8B-B14F-4D97-AF65-F5344CB8AC3E}">
        <p14:creationId xmlns:p14="http://schemas.microsoft.com/office/powerpoint/2010/main" val="2130107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inhoud 2">
            <a:extLst>
              <a:ext uri="{FF2B5EF4-FFF2-40B4-BE49-F238E27FC236}">
                <a16:creationId xmlns:a16="http://schemas.microsoft.com/office/drawing/2014/main" id="{76CDFF24-AB56-B3A6-EB1E-E01D8A93421A}"/>
              </a:ext>
            </a:extLst>
          </p:cNvPr>
          <p:cNvSpPr txBox="1">
            <a:spLocks/>
          </p:cNvSpPr>
          <p:nvPr/>
        </p:nvSpPr>
        <p:spPr>
          <a:xfrm>
            <a:off x="3509918" y="660323"/>
            <a:ext cx="5758068"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301  Gebiedsaccu en uitbreiding PV</a:t>
            </a:r>
          </a:p>
        </p:txBody>
      </p:sp>
      <p:pic>
        <p:nvPicPr>
          <p:cNvPr id="4" name="Picture 4">
            <a:extLst>
              <a:ext uri="{FF2B5EF4-FFF2-40B4-BE49-F238E27FC236}">
                <a16:creationId xmlns:a16="http://schemas.microsoft.com/office/drawing/2014/main" id="{325FA858-B78E-0AA8-BD1B-59C2EF1EA3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651" y="639673"/>
            <a:ext cx="2864613" cy="50648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A872419-24E2-1F55-B2FC-DF993DEB5087}"/>
              </a:ext>
            </a:extLst>
          </p:cNvPr>
          <p:cNvSpPr txBox="1"/>
          <p:nvPr/>
        </p:nvSpPr>
        <p:spPr>
          <a:xfrm>
            <a:off x="3667815" y="6226628"/>
            <a:ext cx="5247581"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pic>
        <p:nvPicPr>
          <p:cNvPr id="6" name="Afbeelding 5" descr="Afbeelding met tekst, weg, snelweg&#10;&#10;Automatisch gegenereerde beschrijving">
            <a:extLst>
              <a:ext uri="{FF2B5EF4-FFF2-40B4-BE49-F238E27FC236}">
                <a16:creationId xmlns:a16="http://schemas.microsoft.com/office/drawing/2014/main" id="{18F0C705-AB28-7E4A-0AB6-2269A781D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434" y="1450906"/>
            <a:ext cx="8348420" cy="4692426"/>
          </a:xfrm>
          <a:prstGeom prst="rect">
            <a:avLst/>
          </a:prstGeom>
        </p:spPr>
      </p:pic>
      <p:pic>
        <p:nvPicPr>
          <p:cNvPr id="7" name="Google Shape;84;p1">
            <a:extLst>
              <a:ext uri="{FF2B5EF4-FFF2-40B4-BE49-F238E27FC236}">
                <a16:creationId xmlns:a16="http://schemas.microsoft.com/office/drawing/2014/main" id="{73C5B436-63BD-8404-3AFB-78FB19D13632}"/>
              </a:ext>
            </a:extLst>
          </p:cNvPr>
          <p:cNvPicPr preferRelativeResize="0"/>
          <p:nvPr/>
        </p:nvPicPr>
        <p:blipFill rotWithShape="1">
          <a:blip r:embed="rId4">
            <a:alphaModFix/>
          </a:blip>
          <a:srcRect/>
          <a:stretch/>
        </p:blipFill>
        <p:spPr>
          <a:xfrm>
            <a:off x="9477926" y="99471"/>
            <a:ext cx="2280000" cy="1132450"/>
          </a:xfrm>
          <a:prstGeom prst="rect">
            <a:avLst/>
          </a:prstGeom>
          <a:noFill/>
          <a:ln>
            <a:noFill/>
          </a:ln>
        </p:spPr>
      </p:pic>
    </p:spTree>
    <p:extLst>
      <p:ext uri="{BB962C8B-B14F-4D97-AF65-F5344CB8AC3E}">
        <p14:creationId xmlns:p14="http://schemas.microsoft.com/office/powerpoint/2010/main" val="269593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7EBF622E-9346-702C-C306-D9E407A85CD9}"/>
              </a:ext>
            </a:extLst>
          </p:cNvPr>
          <p:cNvSpPr txBox="1">
            <a:spLocks/>
          </p:cNvSpPr>
          <p:nvPr/>
        </p:nvSpPr>
        <p:spPr>
          <a:xfrm>
            <a:off x="1178540" y="2046514"/>
            <a:ext cx="9881345" cy="3918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Beschrijving project:</a:t>
            </a:r>
          </a:p>
          <a:p>
            <a:pPr marL="457200" lvl="1" indent="0">
              <a:buNone/>
            </a:pPr>
            <a:r>
              <a:rPr lang="nl-NL" sz="2000" dirty="0">
                <a:ea typeface="ＭＳ Ｐゴシック" pitchFamily="3" charset="-128"/>
              </a:rPr>
              <a:t>Toename elektriciteitsgebruik (fietsen, scooters, auto’s)	</a:t>
            </a:r>
          </a:p>
          <a:p>
            <a:pPr marL="457200" lvl="1" indent="0">
              <a:buNone/>
            </a:pPr>
            <a:r>
              <a:rPr lang="nl-NL" sz="2000" dirty="0">
                <a:ea typeface="ＭＳ Ｐゴシック" pitchFamily="3" charset="-128"/>
              </a:rPr>
              <a:t>Echter aansluiting (3x80A) is nu beperkt en toename verhoogt de servicekosten</a:t>
            </a:r>
          </a:p>
          <a:p>
            <a:pPr marL="457200" lvl="1" indent="0">
              <a:buNone/>
            </a:pPr>
            <a:r>
              <a:rPr lang="nl-NL" sz="2000" dirty="0">
                <a:ea typeface="ＭＳ Ｐゴシック" pitchFamily="3" charset="-128"/>
              </a:rPr>
              <a:t>Met accu’s kan piekvraag (avond) afgestemd worden op piekaanbod (begin middag)</a:t>
            </a:r>
          </a:p>
          <a:p>
            <a:pPr marL="457200" lvl="1" indent="0">
              <a:buNone/>
            </a:pPr>
            <a:r>
              <a:rPr lang="nl-NL" sz="2000" dirty="0">
                <a:ea typeface="ＭＳ Ｐゴシック" pitchFamily="3" charset="-128"/>
              </a:rPr>
              <a:t>En er ontstaat ruimte voor extra zonnepanelen</a:t>
            </a:r>
          </a:p>
          <a:p>
            <a:pPr marL="0" indent="0">
              <a:buNone/>
            </a:pPr>
            <a:r>
              <a:rPr lang="nl-NL" sz="2000" b="1" dirty="0">
                <a:ea typeface="ＭＳ Ｐゴシック" pitchFamily="3" charset="-128"/>
              </a:rPr>
              <a:t>Voorwaarde: </a:t>
            </a:r>
            <a:r>
              <a:rPr lang="nl-NL" sz="2000" dirty="0">
                <a:ea typeface="ＭＳ Ｐゴシック" pitchFamily="3" charset="-128"/>
              </a:rPr>
              <a:t>te gebruiken als voorbeeldproject en resultaten communiceren</a:t>
            </a:r>
            <a:endParaRPr lang="nl-NL" sz="2000" b="1" dirty="0">
              <a:ea typeface="ＭＳ Ｐゴシック" pitchFamily="3" charset="-128"/>
            </a:endParaRPr>
          </a:p>
          <a:p>
            <a:pPr marL="0" indent="0">
              <a:buNone/>
            </a:pPr>
            <a:r>
              <a:rPr lang="nl-NL" sz="2000" b="1" dirty="0">
                <a:ea typeface="ＭＳ Ｐゴシック" pitchFamily="3" charset="-128"/>
              </a:rPr>
              <a:t>Voordelen / valkuilen:</a:t>
            </a:r>
          </a:p>
          <a:p>
            <a:pPr marL="457200" lvl="1" indent="0">
              <a:buNone/>
            </a:pPr>
            <a:r>
              <a:rPr lang="nl-NL" sz="2000" dirty="0">
                <a:ea typeface="ＭＳ Ｐゴシック" pitchFamily="3" charset="-128"/>
              </a:rPr>
              <a:t>Virtueel verhogen aansluiting zonder hoger vastrecht</a:t>
            </a:r>
          </a:p>
          <a:p>
            <a:pPr marL="457200" lvl="1" indent="0">
              <a:buNone/>
            </a:pPr>
            <a:r>
              <a:rPr lang="nl-NL" sz="2000" dirty="0">
                <a:ea typeface="ＭＳ Ｐゴシック" pitchFamily="3" charset="-128"/>
              </a:rPr>
              <a:t>Geen stroomuitval en uitvallen omvormers bij piekvraag </a:t>
            </a:r>
          </a:p>
          <a:p>
            <a:pPr marL="457200" lvl="1" indent="0">
              <a:buNone/>
            </a:pPr>
            <a:r>
              <a:rPr lang="nl-NL" sz="2000" dirty="0">
                <a:ea typeface="ＭＳ Ｐゴシック" pitchFamily="3" charset="-128"/>
              </a:rPr>
              <a:t>Uitbreiden van capaciteit van aanbod elektriciteit</a:t>
            </a:r>
          </a:p>
          <a:p>
            <a:pPr marL="457200" lvl="1" indent="0">
              <a:buNone/>
            </a:pPr>
            <a:r>
              <a:rPr lang="nl-NL" sz="2000" dirty="0">
                <a:ea typeface="ＭＳ Ｐゴシック" pitchFamily="3" charset="-128"/>
              </a:rPr>
              <a:t>Innovatie: saldering achter de meter tussen de 81 bewoners</a:t>
            </a:r>
          </a:p>
          <a:p>
            <a:pPr lvl="1">
              <a:buFont typeface="Courier New" panose="02070309020205020404" pitchFamily="49" charset="0"/>
              <a:buChar char="o"/>
            </a:pPr>
            <a:endParaRPr lang="nl-NL" sz="1600" dirty="0">
              <a:ea typeface="ＭＳ Ｐゴシック" pitchFamily="3" charset="-128"/>
            </a:endParaRPr>
          </a:p>
        </p:txBody>
      </p:sp>
      <p:sp>
        <p:nvSpPr>
          <p:cNvPr id="3" name="Tekstvak 2">
            <a:extLst>
              <a:ext uri="{FF2B5EF4-FFF2-40B4-BE49-F238E27FC236}">
                <a16:creationId xmlns:a16="http://schemas.microsoft.com/office/drawing/2014/main" id="{DA7F688F-92A8-5EC0-EBB0-D3C6B9B7C18C}"/>
              </a:ext>
            </a:extLst>
          </p:cNvPr>
          <p:cNvSpPr txBox="1"/>
          <p:nvPr/>
        </p:nvSpPr>
        <p:spPr>
          <a:xfrm>
            <a:off x="3667815" y="6226628"/>
            <a:ext cx="5247581"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4" name="Tijdelijke aanduiding voor inhoud 2">
            <a:extLst>
              <a:ext uri="{FF2B5EF4-FFF2-40B4-BE49-F238E27FC236}">
                <a16:creationId xmlns:a16="http://schemas.microsoft.com/office/drawing/2014/main" id="{47247AC2-4477-254F-1F90-C1F5D7817334}"/>
              </a:ext>
            </a:extLst>
          </p:cNvPr>
          <p:cNvSpPr txBox="1">
            <a:spLocks/>
          </p:cNvSpPr>
          <p:nvPr/>
        </p:nvSpPr>
        <p:spPr>
          <a:xfrm>
            <a:off x="3509918" y="660323"/>
            <a:ext cx="5758068"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301  Gebiedsaccu en uitbreiding PV</a:t>
            </a:r>
          </a:p>
        </p:txBody>
      </p:sp>
      <p:pic>
        <p:nvPicPr>
          <p:cNvPr id="5" name="Picture 4">
            <a:extLst>
              <a:ext uri="{FF2B5EF4-FFF2-40B4-BE49-F238E27FC236}">
                <a16:creationId xmlns:a16="http://schemas.microsoft.com/office/drawing/2014/main" id="{8B5FC199-B6FE-BC4E-FC92-10B33FE018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651" y="639673"/>
            <a:ext cx="2864613" cy="506481"/>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84;p1">
            <a:extLst>
              <a:ext uri="{FF2B5EF4-FFF2-40B4-BE49-F238E27FC236}">
                <a16:creationId xmlns:a16="http://schemas.microsoft.com/office/drawing/2014/main" id="{1AF2C79D-3884-B931-A282-B1CC971762A0}"/>
              </a:ext>
            </a:extLst>
          </p:cNvPr>
          <p:cNvPicPr preferRelativeResize="0"/>
          <p:nvPr/>
        </p:nvPicPr>
        <p:blipFill rotWithShape="1">
          <a:blip r:embed="rId3">
            <a:alphaModFix/>
          </a:blip>
          <a:srcRect/>
          <a:stretch/>
        </p:blipFill>
        <p:spPr>
          <a:xfrm>
            <a:off x="9477926" y="99471"/>
            <a:ext cx="2280000" cy="1132450"/>
          </a:xfrm>
          <a:prstGeom prst="rect">
            <a:avLst/>
          </a:prstGeom>
          <a:noFill/>
          <a:ln>
            <a:noFill/>
          </a:ln>
        </p:spPr>
      </p:pic>
    </p:spTree>
    <p:extLst>
      <p:ext uri="{BB962C8B-B14F-4D97-AF65-F5344CB8AC3E}">
        <p14:creationId xmlns:p14="http://schemas.microsoft.com/office/powerpoint/2010/main" val="164779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F55F4EE3-271B-0BE2-E64D-1F03C5E1D09E}"/>
              </a:ext>
            </a:extLst>
          </p:cNvPr>
          <p:cNvSpPr txBox="1">
            <a:spLocks/>
          </p:cNvSpPr>
          <p:nvPr/>
        </p:nvSpPr>
        <p:spPr>
          <a:xfrm>
            <a:off x="1178540" y="2046514"/>
            <a:ext cx="9881345" cy="3918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Uitvoering:</a:t>
            </a:r>
          </a:p>
          <a:p>
            <a:pPr marL="457200" lvl="1" indent="0">
              <a:buNone/>
            </a:pPr>
            <a:r>
              <a:rPr lang="nl-NL" sz="2000" dirty="0">
                <a:ea typeface="ＭＳ Ｐゴシック" pitchFamily="3" charset="-128"/>
              </a:rPr>
              <a:t>Installatie van 30 kWh accu-systeem en 24.000 </a:t>
            </a:r>
            <a:r>
              <a:rPr lang="nl-NL" sz="2000" dirty="0" err="1">
                <a:ea typeface="ＭＳ Ｐゴシック" pitchFamily="3" charset="-128"/>
              </a:rPr>
              <a:t>Wp</a:t>
            </a:r>
            <a:r>
              <a:rPr lang="nl-NL" sz="2000" dirty="0">
                <a:ea typeface="ＭＳ Ｐゴシック" pitchFamily="3" charset="-128"/>
              </a:rPr>
              <a:t> extra zonnepanelen</a:t>
            </a:r>
          </a:p>
          <a:p>
            <a:pPr marL="457200" lvl="1" indent="0">
              <a:buNone/>
            </a:pPr>
            <a:r>
              <a:rPr lang="nl-NL" sz="2000" dirty="0">
                <a:ea typeface="ＭＳ Ｐゴシック" pitchFamily="3" charset="-128"/>
              </a:rPr>
              <a:t>52% </a:t>
            </a:r>
            <a:r>
              <a:rPr lang="nl-NL" sz="2000" dirty="0" err="1">
                <a:ea typeface="ＭＳ Ｐゴシック" pitchFamily="3" charset="-128"/>
              </a:rPr>
              <a:t>co-financiering</a:t>
            </a:r>
            <a:r>
              <a:rPr lang="nl-NL" sz="2000" dirty="0">
                <a:ea typeface="ＭＳ Ｐゴシック" pitchFamily="3" charset="-128"/>
              </a:rPr>
              <a:t> door Meerwonen vastgoed BV en meewerken bewoners</a:t>
            </a: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Totale kosten:</a:t>
            </a:r>
          </a:p>
          <a:p>
            <a:pPr marL="457200" lvl="1" indent="0">
              <a:buNone/>
            </a:pPr>
            <a:r>
              <a:rPr lang="nl-NL" sz="2000" dirty="0">
                <a:ea typeface="ＭＳ Ｐゴシック" pitchFamily="3" charset="-128"/>
              </a:rPr>
              <a:t>Fase 1: </a:t>
            </a:r>
            <a:r>
              <a:rPr lang="nl-NL" sz="2000" dirty="0" err="1">
                <a:ea typeface="ＭＳ Ｐゴシック" pitchFamily="3" charset="-128"/>
              </a:rPr>
              <a:t>Blauhoff</a:t>
            </a:r>
            <a:r>
              <a:rPr lang="nl-NL" sz="2000" dirty="0">
                <a:ea typeface="ＭＳ Ｐゴシック" pitchFamily="3" charset="-128"/>
              </a:rPr>
              <a:t> 30 kWh accusysteem € 15.587</a:t>
            </a:r>
          </a:p>
          <a:p>
            <a:pPr marL="457200" lvl="1" indent="0">
              <a:buNone/>
            </a:pPr>
            <a:r>
              <a:rPr lang="nl-NL" sz="2000" dirty="0">
                <a:ea typeface="ＭＳ Ｐゴシック" pitchFamily="3" charset="-128"/>
              </a:rPr>
              <a:t>Fase 2: 22.800 </a:t>
            </a:r>
            <a:r>
              <a:rPr lang="nl-NL" sz="2000" dirty="0" err="1">
                <a:ea typeface="ＭＳ Ｐゴシック" pitchFamily="3" charset="-128"/>
              </a:rPr>
              <a:t>Wp</a:t>
            </a:r>
            <a:r>
              <a:rPr lang="nl-NL" sz="2000" dirty="0">
                <a:ea typeface="ＭＳ Ｐゴシック" pitchFamily="3" charset="-128"/>
              </a:rPr>
              <a:t> zonnepanelen € 27.978</a:t>
            </a:r>
          </a:p>
          <a:p>
            <a:pPr marL="457200" lvl="1" indent="0">
              <a:buNone/>
            </a:pPr>
            <a:r>
              <a:rPr lang="nl-NL" sz="2000" dirty="0">
                <a:ea typeface="ＭＳ Ｐゴシック" pitchFamily="3" charset="-128"/>
              </a:rPr>
              <a:t>Totaal: € 43.565</a:t>
            </a: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Gevraagde bijdrage Almeerse Wind</a:t>
            </a:r>
          </a:p>
          <a:p>
            <a:pPr marL="457200" lvl="1" indent="0">
              <a:buNone/>
            </a:pPr>
            <a:r>
              <a:rPr lang="nl-NL" sz="2000" dirty="0">
                <a:ea typeface="ＭＳ Ｐゴシック" pitchFamily="3" charset="-128"/>
              </a:rPr>
              <a:t>48% van de kosten: € 21.065</a:t>
            </a:r>
          </a:p>
          <a:p>
            <a:pPr marL="457200" lvl="1" indent="0">
              <a:buNone/>
            </a:pPr>
            <a:endParaRPr lang="nl-NL" sz="2000"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a:p>
            <a:pPr marL="0" indent="0">
              <a:buNone/>
            </a:pPr>
            <a:endParaRPr lang="nl-NL" sz="2400" dirty="0">
              <a:ea typeface="ＭＳ Ｐゴシック" pitchFamily="3" charset="-128"/>
            </a:endParaRPr>
          </a:p>
        </p:txBody>
      </p:sp>
      <p:sp>
        <p:nvSpPr>
          <p:cNvPr id="2" name="Tekstvak 1">
            <a:extLst>
              <a:ext uri="{FF2B5EF4-FFF2-40B4-BE49-F238E27FC236}">
                <a16:creationId xmlns:a16="http://schemas.microsoft.com/office/drawing/2014/main" id="{B8329FCF-9042-1CC0-3071-AF56C306EF4F}"/>
              </a:ext>
            </a:extLst>
          </p:cNvPr>
          <p:cNvSpPr txBox="1"/>
          <p:nvPr/>
        </p:nvSpPr>
        <p:spPr>
          <a:xfrm>
            <a:off x="3667815" y="6226628"/>
            <a:ext cx="5247581"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4" name="Tijdelijke aanduiding voor inhoud 2">
            <a:extLst>
              <a:ext uri="{FF2B5EF4-FFF2-40B4-BE49-F238E27FC236}">
                <a16:creationId xmlns:a16="http://schemas.microsoft.com/office/drawing/2014/main" id="{9AF03803-2C12-9EB8-4E2F-10CAF9A66850}"/>
              </a:ext>
            </a:extLst>
          </p:cNvPr>
          <p:cNvSpPr txBox="1">
            <a:spLocks/>
          </p:cNvSpPr>
          <p:nvPr/>
        </p:nvSpPr>
        <p:spPr>
          <a:xfrm>
            <a:off x="3509918" y="660323"/>
            <a:ext cx="5758068"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301  Gebiedsaccu en uitbreiding PV</a:t>
            </a:r>
          </a:p>
        </p:txBody>
      </p:sp>
      <p:pic>
        <p:nvPicPr>
          <p:cNvPr id="5" name="Picture 4">
            <a:extLst>
              <a:ext uri="{FF2B5EF4-FFF2-40B4-BE49-F238E27FC236}">
                <a16:creationId xmlns:a16="http://schemas.microsoft.com/office/drawing/2014/main" id="{30F5765A-7903-CE5D-A657-ADB5CEFF06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651" y="639673"/>
            <a:ext cx="2864613" cy="506481"/>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84;p1">
            <a:extLst>
              <a:ext uri="{FF2B5EF4-FFF2-40B4-BE49-F238E27FC236}">
                <a16:creationId xmlns:a16="http://schemas.microsoft.com/office/drawing/2014/main" id="{1D53CEA0-C268-5C95-530D-3D55743CD3CF}"/>
              </a:ext>
            </a:extLst>
          </p:cNvPr>
          <p:cNvPicPr preferRelativeResize="0"/>
          <p:nvPr/>
        </p:nvPicPr>
        <p:blipFill rotWithShape="1">
          <a:blip r:embed="rId3">
            <a:alphaModFix/>
          </a:blip>
          <a:srcRect/>
          <a:stretch/>
        </p:blipFill>
        <p:spPr>
          <a:xfrm>
            <a:off x="9477926" y="99471"/>
            <a:ext cx="2280000" cy="1132450"/>
          </a:xfrm>
          <a:prstGeom prst="rect">
            <a:avLst/>
          </a:prstGeom>
          <a:noFill/>
          <a:ln>
            <a:noFill/>
          </a:ln>
        </p:spPr>
      </p:pic>
    </p:spTree>
    <p:extLst>
      <p:ext uri="{BB962C8B-B14F-4D97-AF65-F5344CB8AC3E}">
        <p14:creationId xmlns:p14="http://schemas.microsoft.com/office/powerpoint/2010/main" val="36503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477926" y="254451"/>
            <a:ext cx="2280000" cy="1132450"/>
          </a:xfrm>
          <a:prstGeom prst="rect">
            <a:avLst/>
          </a:prstGeom>
          <a:noFill/>
          <a:ln>
            <a:noFill/>
          </a:ln>
        </p:spPr>
      </p:pic>
      <p:sp>
        <p:nvSpPr>
          <p:cNvPr id="85" name="Google Shape;85;p1"/>
          <p:cNvSpPr txBox="1"/>
          <p:nvPr/>
        </p:nvSpPr>
        <p:spPr>
          <a:xfrm>
            <a:off x="3311571" y="6226628"/>
            <a:ext cx="60153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0" i="0" u="none" strike="noStrike" cap="none" dirty="0">
                <a:solidFill>
                  <a:srgbClr val="2F5496"/>
                </a:solidFill>
                <a:latin typeface="Calibri"/>
                <a:ea typeface="Calibri"/>
                <a:cs typeface="Calibri"/>
                <a:sym typeface="Calibri"/>
              </a:rPr>
              <a:t>Winstbestemming 16</a:t>
            </a:r>
            <a:r>
              <a:rPr lang="nl-NL" sz="1800" b="0" i="0" u="none" strike="noStrike" cap="none" baseline="30000" dirty="0">
                <a:solidFill>
                  <a:srgbClr val="2F5496"/>
                </a:solidFill>
                <a:latin typeface="Calibri"/>
                <a:ea typeface="Calibri"/>
                <a:cs typeface="Calibri"/>
                <a:sym typeface="Calibri"/>
              </a:rPr>
              <a:t>e</a:t>
            </a:r>
            <a:r>
              <a:rPr lang="nl-NL" sz="1800" b="0" i="0" u="none" strike="noStrike" cap="none" dirty="0">
                <a:solidFill>
                  <a:srgbClr val="2F5496"/>
                </a:solidFill>
                <a:latin typeface="Calibri"/>
                <a:ea typeface="Calibri"/>
                <a:cs typeface="Calibri"/>
                <a:sym typeface="Calibri"/>
              </a:rPr>
              <a:t> ALV Almeerse Wind</a:t>
            </a:r>
            <a:endParaRPr dirty="0"/>
          </a:p>
        </p:txBody>
      </p:sp>
      <p:sp>
        <p:nvSpPr>
          <p:cNvPr id="86" name="Google Shape;86;p1"/>
          <p:cNvSpPr txBox="1"/>
          <p:nvPr/>
        </p:nvSpPr>
        <p:spPr>
          <a:xfrm>
            <a:off x="1178540" y="2046514"/>
            <a:ext cx="9881345" cy="391885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nl-NL" sz="2000" b="1" i="0" u="none" strike="noStrike" cap="none" dirty="0">
                <a:solidFill>
                  <a:schemeClr val="dk1"/>
                </a:solidFill>
                <a:latin typeface="Calibri"/>
                <a:ea typeface="Calibri"/>
                <a:cs typeface="Calibri"/>
                <a:sym typeface="Calibri"/>
              </a:rPr>
              <a:t>Indiener / eigenaar: Remko den Besten, namens Werkgroep Energie van VVE ‘t Eemgoed</a:t>
            </a:r>
            <a:endParaRPr sz="20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nl-NL" sz="2000" b="1" i="0" u="none" strike="noStrike" cap="none" dirty="0">
                <a:solidFill>
                  <a:schemeClr val="dk1"/>
                </a:solidFill>
                <a:latin typeface="Calibri"/>
                <a:ea typeface="Calibri"/>
                <a:cs typeface="Calibri"/>
                <a:sym typeface="Calibri"/>
              </a:rPr>
              <a:t>Beschrijving VVE ‘t Eemgoed</a:t>
            </a:r>
            <a:endParaRPr dirty="0">
              <a:solidFill>
                <a:schemeClr val="dk1"/>
              </a:solidFill>
            </a:endParaRP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VVE ‘t Eemgoed in Almere Oosterwold is een energie community in wording</a:t>
            </a:r>
            <a:endParaRPr dirty="0">
              <a:solidFill>
                <a:schemeClr val="dk1"/>
              </a:solidFill>
            </a:endParaRP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82 woningen met individuele slimme meters en 1544 zonnepanelen</a:t>
            </a:r>
            <a:endParaRPr dirty="0">
              <a:solidFill>
                <a:schemeClr val="dk1"/>
              </a:solidFill>
            </a:endParaRP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Totale overcapaciteit is 150.000 kWh per jaar</a:t>
            </a:r>
            <a:endParaRPr dirty="0">
              <a:solidFill>
                <a:schemeClr val="dk1"/>
              </a:solidFill>
            </a:endParaRP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Buurthuis (Eemhuis) van 750 m2 en 3,5 hectare stadslandbouw</a:t>
            </a:r>
            <a:endParaRPr dirty="0">
              <a:solidFill>
                <a:schemeClr val="dk1"/>
              </a:solidFill>
            </a:endParaRP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Gezamenlijk laadplein met 4 laadpalen en 8 laders, bi-directioneel voorbereid</a:t>
            </a:r>
            <a:endParaRPr dirty="0">
              <a:solidFill>
                <a:schemeClr val="dk1"/>
              </a:solidFill>
            </a:endParaRPr>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Gezamenlijk zonnedak op het Eemhuis met 240 zonnepanelen achter de meter t.b.v.:</a:t>
            </a:r>
            <a:endParaRPr dirty="0">
              <a:solidFill>
                <a:schemeClr val="dk1"/>
              </a:solidFill>
            </a:endParaRPr>
          </a:p>
          <a:p>
            <a:pPr marL="914400" marR="0" lvl="2"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 het Eemhuis</a:t>
            </a:r>
            <a:endParaRPr sz="2000" b="0" i="0" u="none" strike="noStrike" cap="none" dirty="0">
              <a:solidFill>
                <a:schemeClr val="dk1"/>
              </a:solidFill>
              <a:latin typeface="Calibri"/>
              <a:ea typeface="Calibri"/>
              <a:cs typeface="Calibri"/>
              <a:sym typeface="Calibri"/>
            </a:endParaRPr>
          </a:p>
          <a:p>
            <a:pPr marL="914400" marR="0" lvl="2"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 de laadpalen</a:t>
            </a:r>
            <a:endParaRPr dirty="0">
              <a:solidFill>
                <a:schemeClr val="dk1"/>
              </a:solidFill>
            </a:endParaRPr>
          </a:p>
          <a:p>
            <a:pPr marL="685800" marR="0" lvl="1" indent="-127000" algn="l" rtl="0">
              <a:lnSpc>
                <a:spcPct val="90000"/>
              </a:lnSpc>
              <a:spcBef>
                <a:spcPts val="500"/>
              </a:spcBef>
              <a:spcAft>
                <a:spcPts val="0"/>
              </a:spcAft>
              <a:buClr>
                <a:schemeClr val="dk1"/>
              </a:buClr>
              <a:buSzPts val="1600"/>
              <a:buFont typeface="Courier New"/>
              <a:buNone/>
            </a:pPr>
            <a:endParaRPr sz="1600" b="0" i="0" u="none" strike="noStrike" cap="none" dirty="0">
              <a:solidFill>
                <a:schemeClr val="dk1"/>
              </a:solidFill>
              <a:latin typeface="Calibri"/>
              <a:ea typeface="Calibri"/>
              <a:cs typeface="Calibri"/>
              <a:sym typeface="Calibri"/>
            </a:endParaRPr>
          </a:p>
        </p:txBody>
      </p:sp>
      <p:sp>
        <p:nvSpPr>
          <p:cNvPr id="87" name="Google Shape;87;p1"/>
          <p:cNvSpPr txBox="1"/>
          <p:nvPr/>
        </p:nvSpPr>
        <p:spPr>
          <a:xfrm>
            <a:off x="2363053" y="1001279"/>
            <a:ext cx="6099212" cy="6819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E4E79"/>
              </a:buClr>
              <a:buSzPts val="2800"/>
              <a:buFont typeface="Arial"/>
              <a:buNone/>
            </a:pPr>
            <a:r>
              <a:rPr lang="nl-NL" sz="2800" b="1" i="0" u="none" strike="noStrike" cap="none" dirty="0">
                <a:solidFill>
                  <a:srgbClr val="1E4E79"/>
                </a:solidFill>
                <a:latin typeface="Calibri"/>
                <a:ea typeface="Calibri"/>
                <a:cs typeface="Calibri"/>
                <a:sym typeface="Calibri"/>
              </a:rPr>
              <a:t>302  Kennisfonds Energie </a:t>
            </a:r>
            <a:r>
              <a:rPr lang="nl-NL" sz="2800" b="1" dirty="0">
                <a:solidFill>
                  <a:srgbClr val="1E4E79"/>
                </a:solidFill>
                <a:latin typeface="Calibri"/>
                <a:ea typeface="Calibri"/>
                <a:cs typeface="Calibri"/>
                <a:sym typeface="Calibri"/>
              </a:rPr>
              <a:t>Community</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9597852" y="254451"/>
            <a:ext cx="2160075" cy="1072900"/>
          </a:xfrm>
          <a:prstGeom prst="rect">
            <a:avLst/>
          </a:prstGeom>
          <a:noFill/>
          <a:ln>
            <a:noFill/>
          </a:ln>
        </p:spPr>
      </p:pic>
      <p:sp>
        <p:nvSpPr>
          <p:cNvPr id="95" name="Google Shape;95;p2"/>
          <p:cNvSpPr txBox="1"/>
          <p:nvPr/>
        </p:nvSpPr>
        <p:spPr>
          <a:xfrm>
            <a:off x="2302093" y="849475"/>
            <a:ext cx="6099300" cy="6819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E4E79"/>
              </a:buClr>
              <a:buSzPts val="2800"/>
              <a:buFont typeface="Arial"/>
              <a:buNone/>
            </a:pPr>
            <a:r>
              <a:rPr lang="nl-NL" sz="2800" b="1" i="0" u="none" strike="noStrike" cap="none" dirty="0">
                <a:solidFill>
                  <a:srgbClr val="1E4E79"/>
                </a:solidFill>
                <a:latin typeface="Calibri"/>
                <a:ea typeface="Calibri"/>
                <a:cs typeface="Calibri"/>
                <a:sym typeface="Calibri"/>
              </a:rPr>
              <a:t>302  Kennisfonds Energie </a:t>
            </a:r>
            <a:r>
              <a:rPr lang="nl-NL" sz="2800" b="1" dirty="0">
                <a:solidFill>
                  <a:srgbClr val="1E4E79"/>
                </a:solidFill>
                <a:latin typeface="Calibri"/>
                <a:ea typeface="Calibri"/>
                <a:cs typeface="Calibri"/>
                <a:sym typeface="Calibri"/>
              </a:rPr>
              <a:t>Community</a:t>
            </a:r>
            <a:endParaRPr dirty="0"/>
          </a:p>
        </p:txBody>
      </p:sp>
      <p:sp>
        <p:nvSpPr>
          <p:cNvPr id="99" name="Google Shape;99;p2"/>
          <p:cNvSpPr txBox="1"/>
          <p:nvPr/>
        </p:nvSpPr>
        <p:spPr>
          <a:xfrm>
            <a:off x="6110350" y="1683200"/>
            <a:ext cx="5647577" cy="3709703"/>
          </a:xfrm>
          <a:prstGeom prst="rect">
            <a:avLst/>
          </a:prstGeom>
          <a:noFill/>
          <a:ln>
            <a:noFill/>
          </a:ln>
        </p:spPr>
        <p:txBody>
          <a:bodyPr spcFirstLastPara="1" wrap="square" lIns="91425" tIns="91425" rIns="91425" bIns="91425" anchor="t" anchorCtr="0">
            <a:spAutoFit/>
          </a:bodyPr>
          <a:lstStyle/>
          <a:p>
            <a:pPr marL="457200" lvl="1" algn="l" rtl="0">
              <a:lnSpc>
                <a:spcPct val="90000"/>
              </a:lnSpc>
              <a:spcBef>
                <a:spcPts val="500"/>
              </a:spcBef>
              <a:spcAft>
                <a:spcPts val="0"/>
              </a:spcAft>
              <a:buClr>
                <a:schemeClr val="dk1"/>
              </a:buClr>
              <a:buSzPts val="2000"/>
            </a:pPr>
            <a:r>
              <a:rPr lang="nl-NL" sz="2000" dirty="0">
                <a:solidFill>
                  <a:schemeClr val="dk1"/>
                </a:solidFill>
                <a:latin typeface="Calibri"/>
                <a:ea typeface="Calibri"/>
                <a:cs typeface="Calibri"/>
                <a:sym typeface="Calibri"/>
              </a:rPr>
              <a:t>Doel: ontwikkelen  van een Energie Community</a:t>
            </a:r>
            <a:br>
              <a:rPr lang="nl-NL" sz="2000" dirty="0">
                <a:solidFill>
                  <a:schemeClr val="dk1"/>
                </a:solidFill>
                <a:latin typeface="Calibri"/>
                <a:ea typeface="Calibri"/>
                <a:cs typeface="Calibri"/>
                <a:sym typeface="Calibri"/>
              </a:rPr>
            </a:br>
            <a:endParaRPr sz="800" dirty="0">
              <a:solidFill>
                <a:schemeClr val="dk1"/>
              </a:solidFill>
              <a:latin typeface="Calibri"/>
              <a:ea typeface="Calibri"/>
              <a:cs typeface="Calibri"/>
              <a:sym typeface="Calibri"/>
            </a:endParaRPr>
          </a:p>
          <a:p>
            <a:pPr marL="457200" marR="0" lvl="1" algn="l" rtl="0">
              <a:lnSpc>
                <a:spcPct val="90000"/>
              </a:lnSpc>
              <a:spcBef>
                <a:spcPts val="500"/>
              </a:spcBef>
              <a:spcAft>
                <a:spcPts val="0"/>
              </a:spcAft>
              <a:buClr>
                <a:schemeClr val="dk1"/>
              </a:buClr>
              <a:buSzPts val="2000"/>
            </a:pPr>
            <a:r>
              <a:rPr lang="nl-NL" sz="2000" dirty="0">
                <a:solidFill>
                  <a:schemeClr val="dk1"/>
                </a:solidFill>
                <a:latin typeface="Calibri"/>
                <a:ea typeface="Calibri"/>
                <a:cs typeface="Calibri"/>
                <a:sym typeface="Calibri"/>
              </a:rPr>
              <a:t>Een Energie Community is een groep leden/bewoners/burgers/bedrijven die optrekt om gezamenlijk lokaal duurzame energie op te wekken, op te slaan en slim te delen</a:t>
            </a:r>
          </a:p>
          <a:p>
            <a:pPr marL="457200" marR="0" lvl="1" algn="l" rtl="0">
              <a:lnSpc>
                <a:spcPct val="90000"/>
              </a:lnSpc>
              <a:spcBef>
                <a:spcPts val="500"/>
              </a:spcBef>
              <a:spcAft>
                <a:spcPts val="0"/>
              </a:spcAft>
              <a:buClr>
                <a:schemeClr val="dk1"/>
              </a:buClr>
              <a:buSzPts val="2000"/>
            </a:pPr>
            <a:r>
              <a:rPr lang="nl-NL" sz="2000" dirty="0">
                <a:solidFill>
                  <a:schemeClr val="dk1"/>
                </a:solidFill>
                <a:latin typeface="Calibri"/>
                <a:ea typeface="Calibri"/>
                <a:cs typeface="Calibri"/>
                <a:sym typeface="Calibri"/>
              </a:rPr>
              <a:t>Ten behoeve van energiegebruik tegen een eerlijke kostprijs en bijdragen aan balanceren van het energiesysteem.</a:t>
            </a:r>
            <a:br>
              <a:rPr lang="nl-NL" sz="2000" dirty="0">
                <a:solidFill>
                  <a:schemeClr val="dk1"/>
                </a:solidFill>
                <a:latin typeface="Calibri"/>
                <a:ea typeface="Calibri"/>
                <a:cs typeface="Calibri"/>
                <a:sym typeface="Calibri"/>
              </a:rPr>
            </a:br>
            <a:endParaRPr sz="800" dirty="0">
              <a:solidFill>
                <a:schemeClr val="dk1"/>
              </a:solidFill>
              <a:latin typeface="Calibri"/>
              <a:ea typeface="Calibri"/>
              <a:cs typeface="Calibri"/>
              <a:sym typeface="Calibri"/>
            </a:endParaRPr>
          </a:p>
          <a:p>
            <a:pPr marL="457200" lvl="1" algn="l" rtl="0">
              <a:lnSpc>
                <a:spcPct val="90000"/>
              </a:lnSpc>
              <a:spcBef>
                <a:spcPts val="500"/>
              </a:spcBef>
              <a:spcAft>
                <a:spcPts val="0"/>
              </a:spcAft>
              <a:buClr>
                <a:schemeClr val="dk1"/>
              </a:buClr>
              <a:buSzPts val="2000"/>
            </a:pPr>
            <a:r>
              <a:rPr lang="nl-NL" sz="2000" dirty="0">
                <a:solidFill>
                  <a:schemeClr val="dk1"/>
                </a:solidFill>
                <a:latin typeface="Calibri"/>
                <a:ea typeface="Calibri"/>
                <a:cs typeface="Calibri"/>
                <a:sym typeface="Calibri"/>
              </a:rPr>
              <a:t>En delen van de eigen opgewekte energie van 82 individuele huishoudens met een gemeenschappelijk laadplein</a:t>
            </a:r>
            <a:endParaRPr dirty="0"/>
          </a:p>
        </p:txBody>
      </p:sp>
      <p:sp>
        <p:nvSpPr>
          <p:cNvPr id="2" name="Google Shape;85;p1">
            <a:extLst>
              <a:ext uri="{FF2B5EF4-FFF2-40B4-BE49-F238E27FC236}">
                <a16:creationId xmlns:a16="http://schemas.microsoft.com/office/drawing/2014/main" id="{A335985D-586C-FDEC-0569-835A9F87A4B3}"/>
              </a:ext>
            </a:extLst>
          </p:cNvPr>
          <p:cNvSpPr txBox="1"/>
          <p:nvPr/>
        </p:nvSpPr>
        <p:spPr>
          <a:xfrm>
            <a:off x="3311571" y="6226628"/>
            <a:ext cx="60153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0" i="0" u="none" strike="noStrike" cap="none" dirty="0">
                <a:solidFill>
                  <a:srgbClr val="2F5496"/>
                </a:solidFill>
                <a:latin typeface="Calibri"/>
                <a:ea typeface="Calibri"/>
                <a:cs typeface="Calibri"/>
                <a:sym typeface="Calibri"/>
              </a:rPr>
              <a:t>Winstbestemming 16</a:t>
            </a:r>
            <a:r>
              <a:rPr lang="nl-NL" sz="1800" b="0" i="0" u="none" strike="noStrike" cap="none" baseline="30000" dirty="0">
                <a:solidFill>
                  <a:srgbClr val="2F5496"/>
                </a:solidFill>
                <a:latin typeface="Calibri"/>
                <a:ea typeface="Calibri"/>
                <a:cs typeface="Calibri"/>
                <a:sym typeface="Calibri"/>
              </a:rPr>
              <a:t>e</a:t>
            </a:r>
            <a:r>
              <a:rPr lang="nl-NL" sz="1800" b="0" i="0" u="none" strike="noStrike" cap="none" dirty="0">
                <a:solidFill>
                  <a:srgbClr val="2F5496"/>
                </a:solidFill>
                <a:latin typeface="Calibri"/>
                <a:ea typeface="Calibri"/>
                <a:cs typeface="Calibri"/>
                <a:sym typeface="Calibri"/>
              </a:rPr>
              <a:t> ALV Almeerse Wind</a:t>
            </a:r>
            <a:endParaRPr dirty="0"/>
          </a:p>
        </p:txBody>
      </p:sp>
      <p:pic>
        <p:nvPicPr>
          <p:cNvPr id="4" name="Afbeelding 3" descr="Afbeelding met weg, snelweg&#10;&#10;Automatisch gegenereerde beschrijving">
            <a:extLst>
              <a:ext uri="{FF2B5EF4-FFF2-40B4-BE49-F238E27FC236}">
                <a16:creationId xmlns:a16="http://schemas.microsoft.com/office/drawing/2014/main" id="{70C10A1B-F377-3C98-81C6-E2DFA640E16B}"/>
              </a:ext>
            </a:extLst>
          </p:cNvPr>
          <p:cNvPicPr>
            <a:picLocks noChangeAspect="1"/>
          </p:cNvPicPr>
          <p:nvPr/>
        </p:nvPicPr>
        <p:blipFill>
          <a:blip r:embed="rId4"/>
          <a:stretch>
            <a:fillRect/>
          </a:stretch>
        </p:blipFill>
        <p:spPr>
          <a:xfrm>
            <a:off x="631137" y="1887224"/>
            <a:ext cx="5327703" cy="344160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a:stretch/>
        </p:blipFill>
        <p:spPr>
          <a:xfrm>
            <a:off x="9759002" y="254451"/>
            <a:ext cx="1998925" cy="992850"/>
          </a:xfrm>
          <a:prstGeom prst="rect">
            <a:avLst/>
          </a:prstGeom>
          <a:noFill/>
          <a:ln>
            <a:noFill/>
          </a:ln>
        </p:spPr>
      </p:pic>
      <p:sp>
        <p:nvSpPr>
          <p:cNvPr id="105" name="Google Shape;105;p3"/>
          <p:cNvSpPr txBox="1"/>
          <p:nvPr/>
        </p:nvSpPr>
        <p:spPr>
          <a:xfrm>
            <a:off x="726301" y="1230150"/>
            <a:ext cx="10718939" cy="4996500"/>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2000"/>
              <a:buFont typeface="Arial"/>
              <a:buNone/>
            </a:pPr>
            <a:r>
              <a:rPr lang="nl-NL" sz="2000" b="1" dirty="0">
                <a:latin typeface="Calibri"/>
                <a:ea typeface="Calibri"/>
                <a:cs typeface="Calibri"/>
                <a:sym typeface="Calibri"/>
              </a:rPr>
              <a:t>Hoe?</a:t>
            </a:r>
            <a:endParaRPr sz="2000" b="1" dirty="0">
              <a:latin typeface="Calibri"/>
              <a:ea typeface="Calibri"/>
              <a:cs typeface="Calibri"/>
              <a:sym typeface="Calibri"/>
            </a:endParaRPr>
          </a:p>
          <a:p>
            <a:pPr marL="0" lvl="0" indent="0" algn="l" rtl="0">
              <a:spcBef>
                <a:spcPts val="0"/>
              </a:spcBef>
              <a:spcAft>
                <a:spcPts val="0"/>
              </a:spcAft>
              <a:buNone/>
            </a:pPr>
            <a:r>
              <a:rPr lang="nl-NL" sz="2000" dirty="0">
                <a:latin typeface="Calibri"/>
                <a:ea typeface="Calibri"/>
                <a:cs typeface="Calibri"/>
                <a:sym typeface="Calibri"/>
              </a:rPr>
              <a:t>Organiseren van onderzoekstraject om efficiënt, snel en makkelijk een energie community te vormen met een wijk, buurt of groep, uitgaande van het principe kostprijs-plus. </a:t>
            </a:r>
          </a:p>
          <a:p>
            <a:pPr marL="0" lvl="0" indent="0" algn="l" rtl="0">
              <a:spcBef>
                <a:spcPts val="0"/>
              </a:spcBef>
              <a:spcAft>
                <a:spcPts val="0"/>
              </a:spcAft>
              <a:buNone/>
            </a:pPr>
            <a:endParaRPr lang="nl-NL" sz="800" dirty="0">
              <a:latin typeface="Calibri"/>
              <a:ea typeface="Calibri"/>
              <a:cs typeface="Calibri"/>
              <a:sym typeface="Calibri"/>
            </a:endParaRPr>
          </a:p>
          <a:p>
            <a:pPr marL="0" lvl="0" indent="0" algn="l" rtl="0">
              <a:spcBef>
                <a:spcPts val="0"/>
              </a:spcBef>
              <a:spcAft>
                <a:spcPts val="0"/>
              </a:spcAft>
              <a:buNone/>
            </a:pPr>
            <a:r>
              <a:rPr lang="nl-NL" sz="2000" dirty="0">
                <a:latin typeface="Calibri"/>
                <a:ea typeface="Calibri"/>
                <a:cs typeface="Calibri"/>
                <a:sym typeface="Calibri"/>
              </a:rPr>
              <a:t>Inzicht krijgen in juridische, fiscale, wetmatige en technisch organisatorische opzet van een energie community, zodat drempels om een energie community te initiëren zoveel mogelijk worden weggenomen:</a:t>
            </a:r>
            <a:endParaRPr dirty="0">
              <a:latin typeface="Calibri"/>
              <a:ea typeface="Calibri"/>
              <a:cs typeface="Calibri"/>
              <a:sym typeface="Calibri"/>
            </a:endParaRPr>
          </a:p>
          <a:p>
            <a:pPr marL="558800" marR="0" lvl="1" algn="l" rtl="0">
              <a:lnSpc>
                <a:spcPct val="90000"/>
              </a:lnSpc>
              <a:spcBef>
                <a:spcPts val="500"/>
              </a:spcBef>
              <a:spcAft>
                <a:spcPts val="0"/>
              </a:spcAft>
              <a:buClr>
                <a:schemeClr val="dk1"/>
              </a:buClr>
              <a:buSzPts val="2000"/>
            </a:pPr>
            <a:r>
              <a:rPr lang="nl-NL" sz="2000" dirty="0">
                <a:solidFill>
                  <a:schemeClr val="dk1"/>
                </a:solidFill>
                <a:latin typeface="Calibri"/>
                <a:ea typeface="Calibri"/>
                <a:cs typeface="Calibri"/>
                <a:sym typeface="Calibri"/>
              </a:rPr>
              <a:t>- H</a:t>
            </a:r>
            <a:r>
              <a:rPr lang="nl-NL" sz="2000" i="0" u="none" strike="noStrike" cap="none" dirty="0">
                <a:solidFill>
                  <a:schemeClr val="dk1"/>
                </a:solidFill>
                <a:latin typeface="Calibri"/>
                <a:ea typeface="Calibri"/>
                <a:cs typeface="Calibri"/>
                <a:sym typeface="Calibri"/>
              </a:rPr>
              <a:t>oe gebruik te maken van dynamische prijssystemen en de rol van eigen energieleverancier</a:t>
            </a:r>
            <a:endParaRPr sz="2000" i="0" u="none" strike="noStrike" cap="none" dirty="0">
              <a:solidFill>
                <a:schemeClr val="dk1"/>
              </a:solidFill>
              <a:latin typeface="Calibri"/>
              <a:ea typeface="Calibri"/>
              <a:cs typeface="Calibri"/>
              <a:sym typeface="Calibri"/>
            </a:endParaRPr>
          </a:p>
          <a:p>
            <a:pPr marL="558800" lvl="1" algn="l" rtl="0">
              <a:lnSpc>
                <a:spcPct val="90000"/>
              </a:lnSpc>
              <a:spcBef>
                <a:spcPts val="0"/>
              </a:spcBef>
              <a:spcAft>
                <a:spcPts val="0"/>
              </a:spcAft>
              <a:buClr>
                <a:schemeClr val="dk1"/>
              </a:buClr>
              <a:buSzPts val="2000"/>
            </a:pPr>
            <a:r>
              <a:rPr lang="nl-NL" sz="2000" dirty="0">
                <a:solidFill>
                  <a:schemeClr val="dk1"/>
                </a:solidFill>
                <a:latin typeface="Calibri"/>
                <a:ea typeface="Calibri"/>
                <a:cs typeface="Calibri"/>
                <a:sym typeface="Calibri"/>
              </a:rPr>
              <a:t>- Hoe een duurzame buurtbatterij ingepast kan worden</a:t>
            </a:r>
            <a:endParaRPr sz="2000" dirty="0">
              <a:solidFill>
                <a:schemeClr val="dk1"/>
              </a:solidFill>
              <a:latin typeface="Calibri"/>
              <a:ea typeface="Calibri"/>
              <a:cs typeface="Calibri"/>
              <a:sym typeface="Calibri"/>
            </a:endParaRPr>
          </a:p>
          <a:p>
            <a:pPr marL="558800" marR="0" lvl="1" algn="l" rtl="0">
              <a:lnSpc>
                <a:spcPct val="90000"/>
              </a:lnSpc>
              <a:spcBef>
                <a:spcPts val="0"/>
              </a:spcBef>
              <a:spcAft>
                <a:spcPts val="0"/>
              </a:spcAft>
              <a:buClr>
                <a:schemeClr val="dk1"/>
              </a:buClr>
              <a:buSzPts val="2000"/>
            </a:pPr>
            <a:r>
              <a:rPr lang="nl-NL" sz="2000" dirty="0">
                <a:solidFill>
                  <a:schemeClr val="dk1"/>
                </a:solidFill>
                <a:latin typeface="Calibri"/>
                <a:ea typeface="Calibri"/>
                <a:cs typeface="Calibri"/>
                <a:sym typeface="Calibri"/>
              </a:rPr>
              <a:t>- Onderzoek naar een geïntegreerd passend</a:t>
            </a:r>
            <a:r>
              <a:rPr lang="nl-NL" sz="2000" i="0" u="none" strike="noStrike" cap="none" dirty="0">
                <a:solidFill>
                  <a:schemeClr val="dk1"/>
                </a:solidFill>
                <a:latin typeface="Calibri"/>
                <a:ea typeface="Calibri"/>
                <a:cs typeface="Calibri"/>
                <a:sym typeface="Calibri"/>
              </a:rPr>
              <a:t> ICT platform voor energie management</a:t>
            </a:r>
            <a:endParaRPr sz="2000" i="0" u="none" strike="noStrike" cap="none" dirty="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800"/>
              <a:buFont typeface="Arial"/>
              <a:buNone/>
            </a:pPr>
            <a:endParaRPr sz="80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nl-NL" sz="2000" b="1" i="0" u="none" strike="noStrike" cap="none" dirty="0">
                <a:solidFill>
                  <a:schemeClr val="dk1"/>
                </a:solidFill>
                <a:latin typeface="Calibri"/>
                <a:ea typeface="Calibri"/>
                <a:cs typeface="Calibri"/>
                <a:sym typeface="Calibri"/>
              </a:rPr>
              <a:t>Voordelen</a:t>
            </a:r>
            <a:r>
              <a:rPr lang="nl-NL" sz="2000" b="1" dirty="0">
                <a:solidFill>
                  <a:schemeClr val="dk1"/>
                </a:solidFill>
                <a:latin typeface="Calibri"/>
                <a:ea typeface="Calibri"/>
                <a:cs typeface="Calibri"/>
                <a:sym typeface="Calibri"/>
              </a:rPr>
              <a:t> </a:t>
            </a:r>
            <a:r>
              <a:rPr lang="nl-NL" sz="2000" b="1" i="0" u="none" strike="noStrike" cap="none" dirty="0">
                <a:solidFill>
                  <a:schemeClr val="dk1"/>
                </a:solidFill>
                <a:latin typeface="Calibri"/>
                <a:ea typeface="Calibri"/>
                <a:cs typeface="Calibri"/>
                <a:sym typeface="Calibri"/>
              </a:rPr>
              <a:t>/ barrières</a:t>
            </a:r>
            <a:endParaRPr dirty="0">
              <a:latin typeface="Calibri"/>
              <a:ea typeface="Calibri"/>
              <a:cs typeface="Calibri"/>
              <a:sym typeface="Calibri"/>
            </a:endParaRPr>
          </a:p>
          <a:p>
            <a:pPr marL="457200" marR="0" lvl="1" algn="l" rtl="0">
              <a:lnSpc>
                <a:spcPct val="90000"/>
              </a:lnSpc>
              <a:spcBef>
                <a:spcPts val="500"/>
              </a:spcBef>
              <a:spcAft>
                <a:spcPts val="0"/>
              </a:spcAft>
              <a:buClr>
                <a:schemeClr val="dk1"/>
              </a:buClr>
              <a:buSzPts val="2000"/>
            </a:pPr>
            <a:r>
              <a:rPr lang="nl-NL" sz="2000" dirty="0">
                <a:solidFill>
                  <a:schemeClr val="dk1"/>
                </a:solidFill>
                <a:latin typeface="Calibri"/>
                <a:ea typeface="Calibri"/>
                <a:cs typeface="Calibri"/>
                <a:sym typeface="Calibri"/>
              </a:rPr>
              <a:t>De</a:t>
            </a:r>
            <a:r>
              <a:rPr lang="nl-NL" sz="2000" i="0" u="none" strike="noStrike" cap="none" dirty="0">
                <a:solidFill>
                  <a:schemeClr val="dk1"/>
                </a:solidFill>
                <a:latin typeface="Calibri"/>
                <a:ea typeface="Calibri"/>
                <a:cs typeface="Calibri"/>
                <a:sym typeface="Calibri"/>
              </a:rPr>
              <a:t> overcapaciteit van zonne-energie optimaal benutten bij toename van energiegebruik op het gemeenschappelijke l</a:t>
            </a:r>
            <a:r>
              <a:rPr lang="nl-NL" sz="2000" dirty="0">
                <a:solidFill>
                  <a:schemeClr val="dk1"/>
                </a:solidFill>
                <a:latin typeface="Calibri"/>
                <a:ea typeface="Calibri"/>
                <a:cs typeface="Calibri"/>
                <a:sym typeface="Calibri"/>
              </a:rPr>
              <a:t>aadplein</a:t>
            </a:r>
            <a:r>
              <a:rPr lang="nl-NL" sz="2000" i="0" u="none" strike="noStrike" cap="none" dirty="0">
                <a:solidFill>
                  <a:schemeClr val="dk1"/>
                </a:solidFill>
                <a:latin typeface="Calibri"/>
                <a:ea typeface="Calibri"/>
                <a:cs typeface="Calibri"/>
                <a:sym typeface="Calibri"/>
              </a:rPr>
              <a:t>, voor en na opheffing saldering en mogelijke invoering van dynamische energieprijzen</a:t>
            </a:r>
          </a:p>
          <a:p>
            <a:pPr marL="457200" marR="0" lvl="1" algn="l" rtl="0">
              <a:lnSpc>
                <a:spcPct val="90000"/>
              </a:lnSpc>
              <a:spcBef>
                <a:spcPts val="500"/>
              </a:spcBef>
              <a:spcAft>
                <a:spcPts val="0"/>
              </a:spcAft>
              <a:buClr>
                <a:schemeClr val="dk1"/>
              </a:buClr>
              <a:buSzPts val="2000"/>
            </a:pPr>
            <a:endParaRPr sz="800" i="0" u="none" strike="noStrike" cap="none" dirty="0">
              <a:solidFill>
                <a:schemeClr val="dk1"/>
              </a:solidFill>
              <a:latin typeface="Calibri"/>
              <a:ea typeface="Calibri"/>
              <a:cs typeface="Calibri"/>
              <a:sym typeface="Calibri"/>
            </a:endParaRPr>
          </a:p>
          <a:p>
            <a:pPr marL="457200" marR="0" lvl="1" algn="l" rtl="0">
              <a:lnSpc>
                <a:spcPct val="90000"/>
              </a:lnSpc>
              <a:spcBef>
                <a:spcPts val="500"/>
              </a:spcBef>
              <a:spcAft>
                <a:spcPts val="0"/>
              </a:spcAft>
              <a:buClr>
                <a:schemeClr val="dk1"/>
              </a:buClr>
              <a:buSzPts val="2000"/>
            </a:pPr>
            <a:r>
              <a:rPr lang="nl-NL" sz="2000" i="0" u="none" strike="noStrike" cap="none" dirty="0">
                <a:solidFill>
                  <a:schemeClr val="dk1"/>
                </a:solidFill>
                <a:latin typeface="Calibri"/>
                <a:ea typeface="Calibri"/>
                <a:cs typeface="Calibri"/>
                <a:sym typeface="Calibri"/>
              </a:rPr>
              <a:t>NB: voorlopig lijkt de initiële investering in een buurtbatterij niet rendabel</a:t>
            </a:r>
            <a:endParaRPr sz="2400" i="0" u="none" strike="noStrike" cap="none" dirty="0">
              <a:solidFill>
                <a:schemeClr val="dk1"/>
              </a:solidFill>
              <a:latin typeface="Calibri"/>
              <a:ea typeface="Calibri"/>
              <a:cs typeface="Calibri"/>
              <a:sym typeface="Calibri"/>
            </a:endParaRPr>
          </a:p>
        </p:txBody>
      </p:sp>
      <p:sp>
        <p:nvSpPr>
          <p:cNvPr id="107" name="Google Shape;107;p3"/>
          <p:cNvSpPr txBox="1"/>
          <p:nvPr/>
        </p:nvSpPr>
        <p:spPr>
          <a:xfrm>
            <a:off x="1772913" y="631350"/>
            <a:ext cx="6099300" cy="6819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E4E79"/>
              </a:buClr>
              <a:buSzPts val="2800"/>
              <a:buFont typeface="Arial"/>
              <a:buNone/>
            </a:pPr>
            <a:r>
              <a:rPr lang="nl-NL" sz="2800" b="1" i="0" u="none" strike="noStrike" cap="none" dirty="0">
                <a:solidFill>
                  <a:srgbClr val="1E4E79"/>
                </a:solidFill>
                <a:latin typeface="Calibri"/>
                <a:ea typeface="Calibri"/>
                <a:cs typeface="Calibri"/>
                <a:sym typeface="Calibri"/>
              </a:rPr>
              <a:t>302  Kennisfonds Energie </a:t>
            </a:r>
            <a:r>
              <a:rPr lang="nl-NL" sz="2800" b="1" dirty="0">
                <a:solidFill>
                  <a:srgbClr val="1E4E79"/>
                </a:solidFill>
                <a:latin typeface="Calibri"/>
                <a:ea typeface="Calibri"/>
                <a:cs typeface="Calibri"/>
                <a:sym typeface="Calibri"/>
              </a:rPr>
              <a:t>Community</a:t>
            </a:r>
            <a:endParaRPr dirty="0"/>
          </a:p>
        </p:txBody>
      </p:sp>
      <p:sp>
        <p:nvSpPr>
          <p:cNvPr id="2" name="Google Shape;85;p1">
            <a:extLst>
              <a:ext uri="{FF2B5EF4-FFF2-40B4-BE49-F238E27FC236}">
                <a16:creationId xmlns:a16="http://schemas.microsoft.com/office/drawing/2014/main" id="{28C70BA4-8922-1372-CCE2-AD479191953A}"/>
              </a:ext>
            </a:extLst>
          </p:cNvPr>
          <p:cNvSpPr txBox="1"/>
          <p:nvPr/>
        </p:nvSpPr>
        <p:spPr>
          <a:xfrm>
            <a:off x="3311571" y="6226628"/>
            <a:ext cx="60153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0" i="0" u="none" strike="noStrike" cap="none" dirty="0">
                <a:solidFill>
                  <a:srgbClr val="2F5496"/>
                </a:solidFill>
                <a:latin typeface="Calibri"/>
                <a:ea typeface="Calibri"/>
                <a:cs typeface="Calibri"/>
                <a:sym typeface="Calibri"/>
              </a:rPr>
              <a:t>Winstbestemming 16</a:t>
            </a:r>
            <a:r>
              <a:rPr lang="nl-NL" sz="1800" b="0" i="0" u="none" strike="noStrike" cap="none" baseline="30000" dirty="0">
                <a:solidFill>
                  <a:srgbClr val="2F5496"/>
                </a:solidFill>
                <a:latin typeface="Calibri"/>
                <a:ea typeface="Calibri"/>
                <a:cs typeface="Calibri"/>
                <a:sym typeface="Calibri"/>
              </a:rPr>
              <a:t>e</a:t>
            </a:r>
            <a:r>
              <a:rPr lang="nl-NL" sz="1800" b="0" i="0" u="none" strike="noStrike" cap="none" dirty="0">
                <a:solidFill>
                  <a:srgbClr val="2F5496"/>
                </a:solidFill>
                <a:latin typeface="Calibri"/>
                <a:ea typeface="Calibri"/>
                <a:cs typeface="Calibri"/>
                <a:sym typeface="Calibri"/>
              </a:rPr>
              <a:t> ALV Almeerse Wind</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a:stretch/>
        </p:blipFill>
        <p:spPr>
          <a:xfrm>
            <a:off x="9445201" y="254451"/>
            <a:ext cx="2312725" cy="1148700"/>
          </a:xfrm>
          <a:prstGeom prst="rect">
            <a:avLst/>
          </a:prstGeom>
          <a:noFill/>
          <a:ln>
            <a:noFill/>
          </a:ln>
        </p:spPr>
      </p:pic>
      <p:sp>
        <p:nvSpPr>
          <p:cNvPr id="113" name="Google Shape;113;p4"/>
          <p:cNvSpPr txBox="1"/>
          <p:nvPr/>
        </p:nvSpPr>
        <p:spPr>
          <a:xfrm>
            <a:off x="951750" y="2046525"/>
            <a:ext cx="10371570" cy="39189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nl-NL" sz="2000" b="1" i="0" u="none" strike="noStrike" cap="none" dirty="0">
                <a:solidFill>
                  <a:schemeClr val="dk1"/>
                </a:solidFill>
                <a:latin typeface="Calibri"/>
                <a:ea typeface="Calibri"/>
                <a:cs typeface="Calibri"/>
                <a:sym typeface="Calibri"/>
              </a:rPr>
              <a:t>Uitvoering:</a:t>
            </a:r>
            <a:endParaRPr dirty="0"/>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Eigenaar van het project is Remko den Besten, namens Werkgroep Energ</a:t>
            </a:r>
            <a:r>
              <a:rPr lang="nl-NL" sz="2000" dirty="0">
                <a:solidFill>
                  <a:schemeClr val="dk1"/>
                </a:solidFill>
                <a:latin typeface="Calibri"/>
                <a:ea typeface="Calibri"/>
                <a:cs typeface="Calibri"/>
                <a:sym typeface="Calibri"/>
              </a:rPr>
              <a:t>ie </a:t>
            </a:r>
            <a:r>
              <a:rPr lang="nl-NL" sz="2000" b="0" i="0" u="none" strike="noStrike" cap="none" dirty="0">
                <a:solidFill>
                  <a:schemeClr val="dk1"/>
                </a:solidFill>
                <a:latin typeface="Calibri"/>
                <a:ea typeface="Calibri"/>
                <a:cs typeface="Calibri"/>
                <a:sym typeface="Calibri"/>
              </a:rPr>
              <a:t>V</a:t>
            </a:r>
            <a:r>
              <a:rPr lang="nl-NL" sz="2000" dirty="0">
                <a:solidFill>
                  <a:schemeClr val="dk1"/>
                </a:solidFill>
                <a:latin typeface="Calibri"/>
                <a:ea typeface="Calibri"/>
                <a:cs typeface="Calibri"/>
                <a:sym typeface="Calibri"/>
              </a:rPr>
              <a:t>v</a:t>
            </a:r>
            <a:r>
              <a:rPr lang="nl-NL" sz="2000" b="0" i="0" u="none" strike="noStrike" cap="none" dirty="0">
                <a:solidFill>
                  <a:schemeClr val="dk1"/>
                </a:solidFill>
                <a:latin typeface="Calibri"/>
                <a:ea typeface="Calibri"/>
                <a:cs typeface="Calibri"/>
                <a:sym typeface="Calibri"/>
              </a:rPr>
              <a:t>E ‘t Eemgoed</a:t>
            </a:r>
            <a:endParaRPr dirty="0"/>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In samenwerking met een Stuurgroep van Almeerse Wind en overige teamleden</a:t>
            </a:r>
            <a:endParaRPr dirty="0"/>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Eventueel beperkt inschakelen van een gespecialiseerde adviseur</a:t>
            </a:r>
            <a:endParaRPr dirty="0"/>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In 12 maanden zullen de vragen (in de beschrijving) beantwoord moeten worden</a:t>
            </a:r>
            <a:endParaRPr dirty="0"/>
          </a:p>
          <a:p>
            <a:pPr marL="457200" marR="0" lvl="1" indent="0" algn="l" rtl="0">
              <a:lnSpc>
                <a:spcPct val="90000"/>
              </a:lnSpc>
              <a:spcBef>
                <a:spcPts val="500"/>
              </a:spcBef>
              <a:spcAft>
                <a:spcPts val="0"/>
              </a:spcAft>
              <a:buClr>
                <a:schemeClr val="dk1"/>
              </a:buClr>
              <a:buSzPts val="800"/>
              <a:buFont typeface="Arial"/>
              <a:buNone/>
            </a:pPr>
            <a:endParaRPr sz="8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nl-NL" sz="2000" b="1" dirty="0">
                <a:solidFill>
                  <a:schemeClr val="dk1"/>
                </a:solidFill>
                <a:latin typeface="Calibri"/>
                <a:ea typeface="Calibri"/>
                <a:cs typeface="Calibri"/>
                <a:sym typeface="Calibri"/>
              </a:rPr>
              <a:t>B</a:t>
            </a:r>
            <a:r>
              <a:rPr lang="nl-NL" sz="2000" b="1" i="0" u="none" strike="noStrike" cap="none" dirty="0">
                <a:solidFill>
                  <a:schemeClr val="dk1"/>
                </a:solidFill>
                <a:latin typeface="Calibri"/>
                <a:ea typeface="Calibri"/>
                <a:cs typeface="Calibri"/>
                <a:sym typeface="Calibri"/>
              </a:rPr>
              <a:t>ijdrage uit winstverdeling 2022</a:t>
            </a:r>
            <a:endParaRPr dirty="0"/>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KT onderzoek € 1</a:t>
            </a:r>
            <a:r>
              <a:rPr lang="nl-NL" sz="2000" dirty="0">
                <a:solidFill>
                  <a:schemeClr val="dk1"/>
                </a:solidFill>
                <a:latin typeface="Calibri"/>
                <a:ea typeface="Calibri"/>
                <a:cs typeface="Calibri"/>
                <a:sym typeface="Calibri"/>
              </a:rPr>
              <a:t>5</a:t>
            </a:r>
            <a:r>
              <a:rPr lang="nl-NL" sz="2000" b="0" i="0" u="none" strike="noStrike" cap="none" dirty="0">
                <a:solidFill>
                  <a:schemeClr val="dk1"/>
                </a:solidFill>
                <a:latin typeface="Calibri"/>
                <a:ea typeface="Calibri"/>
                <a:cs typeface="Calibri"/>
                <a:sym typeface="Calibri"/>
              </a:rPr>
              <a:t>.000,- voor 1 jaar</a:t>
            </a:r>
            <a:endParaRPr dirty="0"/>
          </a:p>
          <a:p>
            <a:pPr marL="457200" marR="0" lvl="1" algn="l" rtl="0">
              <a:lnSpc>
                <a:spcPct val="90000"/>
              </a:lnSpc>
              <a:spcBef>
                <a:spcPts val="500"/>
              </a:spcBef>
              <a:spcAft>
                <a:spcPts val="0"/>
              </a:spcAft>
              <a:buClr>
                <a:schemeClr val="dk1"/>
              </a:buClr>
              <a:buSzPts val="2000"/>
            </a:pPr>
            <a:r>
              <a:rPr lang="nl-NL" sz="2000" b="0" i="0" u="none" strike="noStrike" cap="none" dirty="0">
                <a:solidFill>
                  <a:schemeClr val="dk1"/>
                </a:solidFill>
                <a:latin typeface="Calibri"/>
                <a:ea typeface="Calibri"/>
                <a:cs typeface="Calibri"/>
                <a:sym typeface="Calibri"/>
              </a:rPr>
              <a:t>LT reservering voor eventuele toepassing hardware en software?</a:t>
            </a:r>
          </a:p>
          <a:p>
            <a:pPr marL="457200" marR="0" lvl="1" algn="l" rtl="0">
              <a:lnSpc>
                <a:spcPct val="90000"/>
              </a:lnSpc>
              <a:spcBef>
                <a:spcPts val="500"/>
              </a:spcBef>
              <a:spcAft>
                <a:spcPts val="0"/>
              </a:spcAft>
              <a:buClr>
                <a:schemeClr val="dk1"/>
              </a:buClr>
              <a:buSzPts val="2000"/>
            </a:pPr>
            <a:endParaRPr sz="800" dirty="0"/>
          </a:p>
          <a:p>
            <a:pPr marL="0" indent="0">
              <a:buNone/>
            </a:pPr>
            <a:r>
              <a:rPr lang="nl-NL" sz="2000" dirty="0">
                <a:ea typeface="ＭＳ Ｐゴシック" pitchFamily="3" charset="-128"/>
              </a:rPr>
              <a:t>NB: Bij KT en LT uitgaven dient het bestuur goedkeuring te verlenen voor bedragen lager dan  € 20.000,-. Voor bedragen boven € 20.000,- is goedkeuring noodzakelijk door de ALV.</a:t>
            </a:r>
            <a:endParaRPr sz="20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15" name="Google Shape;115;p4"/>
          <p:cNvSpPr txBox="1"/>
          <p:nvPr/>
        </p:nvSpPr>
        <p:spPr>
          <a:xfrm>
            <a:off x="2363053" y="1001279"/>
            <a:ext cx="6099212" cy="6819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E4E79"/>
              </a:buClr>
              <a:buSzPts val="2800"/>
              <a:buFont typeface="Arial"/>
              <a:buNone/>
            </a:pPr>
            <a:r>
              <a:rPr lang="nl-NL" sz="2800" b="1" u="none" dirty="0">
                <a:solidFill>
                  <a:srgbClr val="1E4E79"/>
                </a:solidFill>
                <a:latin typeface="Calibri"/>
                <a:ea typeface="Calibri"/>
                <a:cs typeface="Calibri"/>
                <a:sym typeface="Calibri"/>
              </a:rPr>
              <a:t>302  Kennisfonds Energie Community</a:t>
            </a:r>
            <a:endParaRPr dirty="0"/>
          </a:p>
        </p:txBody>
      </p:sp>
      <p:sp>
        <p:nvSpPr>
          <p:cNvPr id="2" name="Google Shape;85;p1">
            <a:extLst>
              <a:ext uri="{FF2B5EF4-FFF2-40B4-BE49-F238E27FC236}">
                <a16:creationId xmlns:a16="http://schemas.microsoft.com/office/drawing/2014/main" id="{92C9B4C8-63D7-BAAB-F2C5-40504CB15638}"/>
              </a:ext>
            </a:extLst>
          </p:cNvPr>
          <p:cNvSpPr txBox="1"/>
          <p:nvPr/>
        </p:nvSpPr>
        <p:spPr>
          <a:xfrm>
            <a:off x="3311571" y="6226628"/>
            <a:ext cx="60153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b="0" i="0" u="none" strike="noStrike" cap="none" dirty="0">
                <a:solidFill>
                  <a:srgbClr val="2F5496"/>
                </a:solidFill>
                <a:latin typeface="Calibri"/>
                <a:ea typeface="Calibri"/>
                <a:cs typeface="Calibri"/>
                <a:sym typeface="Calibri"/>
              </a:rPr>
              <a:t>Winstbestemming 16</a:t>
            </a:r>
            <a:r>
              <a:rPr lang="nl-NL" sz="1800" b="0" i="0" u="none" strike="noStrike" cap="none" baseline="30000" dirty="0">
                <a:solidFill>
                  <a:srgbClr val="2F5496"/>
                </a:solidFill>
                <a:latin typeface="Calibri"/>
                <a:ea typeface="Calibri"/>
                <a:cs typeface="Calibri"/>
                <a:sym typeface="Calibri"/>
              </a:rPr>
              <a:t>e</a:t>
            </a:r>
            <a:r>
              <a:rPr lang="nl-NL" sz="1800" b="0" i="0" u="none" strike="noStrike" cap="none" dirty="0">
                <a:solidFill>
                  <a:srgbClr val="2F5496"/>
                </a:solidFill>
                <a:latin typeface="Calibri"/>
                <a:ea typeface="Calibri"/>
                <a:cs typeface="Calibri"/>
                <a:sym typeface="Calibri"/>
              </a:rPr>
              <a:t> ALV Almeerse Wind</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824955" y="6226628"/>
            <a:ext cx="5233308"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55327" y="1683204"/>
            <a:ext cx="9881345" cy="4543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a:t>
            </a:r>
            <a:r>
              <a:rPr lang="nl-NL" sz="2000" dirty="0">
                <a:ea typeface="ＭＳ Ｐゴシック" pitchFamily="3" charset="-128"/>
              </a:rPr>
              <a:t>Wim van der Spek, Joost van der Laan</a:t>
            </a:r>
          </a:p>
          <a:p>
            <a:pPr marL="0" indent="0">
              <a:buNone/>
            </a:pPr>
            <a:endParaRPr lang="nl-NL" sz="2000" b="1" dirty="0">
              <a:ea typeface="ＭＳ Ｐゴシック" pitchFamily="3" charset="-128"/>
            </a:endParaRPr>
          </a:p>
          <a:p>
            <a:pPr marL="0" indent="0">
              <a:buNone/>
            </a:pPr>
            <a:r>
              <a:rPr lang="nl-NL" sz="2000" b="1" dirty="0">
                <a:ea typeface="ＭＳ Ｐゴシック" pitchFamily="3" charset="-128"/>
              </a:rPr>
              <a:t>Beschrijving project</a:t>
            </a:r>
          </a:p>
          <a:p>
            <a:pPr marL="457200" lvl="1" indent="0">
              <a:buNone/>
            </a:pPr>
            <a:r>
              <a:rPr lang="nl-NL" sz="2000" dirty="0">
                <a:ea typeface="ＭＳ Ｐゴシック" pitchFamily="3" charset="-128"/>
              </a:rPr>
              <a:t>Onderzoek naar de haalbaarheid van aanschaffen van een batterij, met name na opheffen van de salderingsregeling</a:t>
            </a:r>
          </a:p>
          <a:p>
            <a:pPr marL="457200" lvl="1" indent="0">
              <a:buNone/>
            </a:pPr>
            <a:r>
              <a:rPr lang="nl-NL" sz="2000" dirty="0">
                <a:ea typeface="ＭＳ Ｐゴシック" pitchFamily="3" charset="-128"/>
              </a:rPr>
              <a:t>En onderzoek naar batterijtypen en batterijcapaciteiten</a:t>
            </a:r>
          </a:p>
          <a:p>
            <a:pPr marL="457200" lvl="1" indent="0">
              <a:buNone/>
            </a:pPr>
            <a:r>
              <a:rPr lang="nl-NL" sz="2000" dirty="0">
                <a:ea typeface="ＭＳ Ｐゴシック" pitchFamily="3" charset="-128"/>
              </a:rPr>
              <a:t>Bij dynamische prijsstelling is elektriciteit goedkoop bij veel zon en wind, en elektriciteit is duur bij weinig wind en zon</a:t>
            </a:r>
          </a:p>
          <a:p>
            <a:pPr marL="457200" lvl="1" indent="0">
              <a:buNone/>
            </a:pPr>
            <a:r>
              <a:rPr lang="nl-NL" sz="2000" dirty="0">
                <a:ea typeface="ＭＳ Ｐゴシック" pitchFamily="3" charset="-128"/>
              </a:rPr>
              <a:t>Een batterij die elektriciteit opslaat bij goedkope stroom en elektriciteit levert bij dure stroom is een verdienmodel</a:t>
            </a:r>
          </a:p>
          <a:p>
            <a:pPr marL="457200" lvl="1" indent="0">
              <a:buNone/>
            </a:pPr>
            <a:r>
              <a:rPr lang="nl-NL" sz="2000" dirty="0">
                <a:ea typeface="ＭＳ Ｐゴシック" pitchFamily="3" charset="-128"/>
              </a:rPr>
              <a:t>Bovendien wordt het stroomnet gebalanceerd en ontstaat minder congestie </a:t>
            </a:r>
          </a:p>
          <a:p>
            <a:pPr marL="457200" lvl="1" indent="0">
              <a:buNone/>
            </a:pPr>
            <a:r>
              <a:rPr lang="nl-NL" sz="2000" dirty="0">
                <a:ea typeface="ＭＳ Ｐゴシック" pitchFamily="3" charset="-128"/>
              </a:rPr>
              <a:t>De vraag is of de kosten van een batterij opwegen tegen alle baten</a:t>
            </a:r>
          </a:p>
          <a:p>
            <a:pPr marL="457200" lvl="1" indent="0">
              <a:buNone/>
            </a:pPr>
            <a:r>
              <a:rPr lang="nl-NL" sz="2000" dirty="0">
                <a:ea typeface="ＭＳ Ｐゴシック" pitchFamily="3" charset="-128"/>
              </a:rPr>
              <a:t>En hoe gaan we om met stapeling van verdienmodellen</a:t>
            </a:r>
          </a:p>
        </p:txBody>
      </p:sp>
      <p:sp>
        <p:nvSpPr>
          <p:cNvPr id="6" name="Tijdelijke aanduiding voor inhoud 2">
            <a:extLst>
              <a:ext uri="{FF2B5EF4-FFF2-40B4-BE49-F238E27FC236}">
                <a16:creationId xmlns:a16="http://schemas.microsoft.com/office/drawing/2014/main" id="{FBFA98AA-14A2-1B70-BCDA-8E9AD5B62952}"/>
              </a:ext>
            </a:extLst>
          </p:cNvPr>
          <p:cNvSpPr txBox="1">
            <a:spLocks/>
          </p:cNvSpPr>
          <p:nvPr/>
        </p:nvSpPr>
        <p:spPr>
          <a:xfrm>
            <a:off x="3363195" y="886975"/>
            <a:ext cx="395202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303  Batterijopslag</a:t>
            </a:r>
          </a:p>
        </p:txBody>
      </p:sp>
    </p:spTree>
    <p:extLst>
      <p:ext uri="{BB962C8B-B14F-4D97-AF65-F5344CB8AC3E}">
        <p14:creationId xmlns:p14="http://schemas.microsoft.com/office/powerpoint/2010/main" val="3304052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4" name="Tijdelijke aanduiding voor inhoud 2">
            <a:extLst>
              <a:ext uri="{FF2B5EF4-FFF2-40B4-BE49-F238E27FC236}">
                <a16:creationId xmlns:a16="http://schemas.microsoft.com/office/drawing/2014/main" id="{C518BF5E-CB04-08AB-4A47-EB10078F2A8E}"/>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303  Batterijopslag</a:t>
            </a:r>
          </a:p>
        </p:txBody>
      </p:sp>
      <p:pic>
        <p:nvPicPr>
          <p:cNvPr id="6" name="Afbeelding 5" descr="Windpark">
            <a:extLst>
              <a:ext uri="{FF2B5EF4-FFF2-40B4-BE49-F238E27FC236}">
                <a16:creationId xmlns:a16="http://schemas.microsoft.com/office/drawing/2014/main" id="{4FDBFA9B-0A12-C470-98F5-8DF1C70E9E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519" y="2124755"/>
            <a:ext cx="10980962" cy="3660321"/>
          </a:xfrm>
          <a:prstGeom prst="rect">
            <a:avLst/>
          </a:prstGeom>
          <a:noFill/>
          <a:ln>
            <a:noFill/>
          </a:ln>
        </p:spPr>
      </p:pic>
      <p:sp>
        <p:nvSpPr>
          <p:cNvPr id="3" name="Tekstvak 2">
            <a:extLst>
              <a:ext uri="{FF2B5EF4-FFF2-40B4-BE49-F238E27FC236}">
                <a16:creationId xmlns:a16="http://schemas.microsoft.com/office/drawing/2014/main" id="{779982F3-3631-AFCB-F678-2F91A6AD170B}"/>
              </a:ext>
            </a:extLst>
          </p:cNvPr>
          <p:cNvSpPr txBox="1"/>
          <p:nvPr/>
        </p:nvSpPr>
        <p:spPr>
          <a:xfrm>
            <a:off x="3824955" y="6226628"/>
            <a:ext cx="5233308"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263109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00469" y="6226628"/>
            <a:ext cx="5001095"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614488" y="2158657"/>
            <a:ext cx="9072562" cy="35134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ea typeface="ＭＳ Ｐゴシック" pitchFamily="3" charset="-128"/>
              </a:rPr>
              <a:t>6. Op 22 december 2022 een nieuwe oproep aan de leden voor extra ideeën, op basis van de vastgestelde voorwaarden. Uiteindelijk ontvingen we 45 ideeën.</a:t>
            </a:r>
          </a:p>
          <a:p>
            <a:pPr marL="0" indent="0">
              <a:buNone/>
            </a:pPr>
            <a:r>
              <a:rPr lang="nl-NL" sz="2000" dirty="0">
                <a:ea typeface="ＭＳ Ｐゴシック" pitchFamily="3" charset="-128"/>
              </a:rPr>
              <a:t>7. Er zijn clusters gevormd om:</a:t>
            </a:r>
          </a:p>
          <a:p>
            <a:pPr marL="457200" lvl="1" indent="0">
              <a:buNone/>
            </a:pPr>
            <a:r>
              <a:rPr lang="nl-NL" sz="2000" dirty="0">
                <a:ea typeface="ＭＳ Ｐゴシック" pitchFamily="3" charset="-128"/>
              </a:rPr>
              <a:t>- alle vergelijkbare ideeën samen te voegen</a:t>
            </a:r>
          </a:p>
          <a:p>
            <a:pPr marL="457200" lvl="1" indent="0">
              <a:buNone/>
            </a:pPr>
            <a:r>
              <a:rPr lang="nl-NL" sz="2000" dirty="0">
                <a:ea typeface="ＭＳ Ｐゴシック" pitchFamily="3" charset="-128"/>
              </a:rPr>
              <a:t>- en te bespreken met indieners op mogelijkheid en haalbaarheid.</a:t>
            </a:r>
          </a:p>
          <a:p>
            <a:pPr marL="0" indent="0">
              <a:buNone/>
            </a:pPr>
            <a:r>
              <a:rPr lang="nl-NL" sz="2000" dirty="0">
                <a:ea typeface="ＭＳ Ｐゴシック" pitchFamily="3" charset="-128"/>
              </a:rPr>
              <a:t>8. Dit heeft geleid tot de 16 ideeën, die in overleg met de indieners zijn ontwikkeld tot concrete projecten, </a:t>
            </a:r>
          </a:p>
          <a:p>
            <a:pPr marL="0" indent="0">
              <a:buNone/>
            </a:pPr>
            <a:r>
              <a:rPr lang="nl-NL" sz="2000" dirty="0">
                <a:ea typeface="ＭＳ Ｐゴシック" pitchFamily="3" charset="-128"/>
              </a:rPr>
              <a:t>9. Het plan om te participeren in Zonnepark Zeewolde is al goedgekeurd door de 14</a:t>
            </a:r>
            <a:r>
              <a:rPr lang="nl-NL" sz="2000" baseline="30000" dirty="0">
                <a:ea typeface="ＭＳ Ｐゴシック" pitchFamily="3" charset="-128"/>
              </a:rPr>
              <a:t>e</a:t>
            </a:r>
            <a:r>
              <a:rPr lang="nl-NL" sz="2000" dirty="0">
                <a:ea typeface="ＭＳ Ｐゴシック" pitchFamily="3" charset="-128"/>
              </a:rPr>
              <a:t> ALV op 11 februari 2023. De overige 15 zijn in de 15</a:t>
            </a:r>
            <a:r>
              <a:rPr lang="nl-NL" sz="2000" baseline="30000" dirty="0">
                <a:ea typeface="ＭＳ Ｐゴシック" pitchFamily="3" charset="-128"/>
              </a:rPr>
              <a:t>e</a:t>
            </a:r>
            <a:r>
              <a:rPr lang="nl-NL" sz="2000" dirty="0">
                <a:ea typeface="ＭＳ Ｐゴシック" pitchFamily="3" charset="-128"/>
              </a:rPr>
              <a:t> ALV op 16 mei 2023 gepresenteerd.</a:t>
            </a:r>
          </a:p>
          <a:p>
            <a:pPr marL="0" indent="0">
              <a:buNone/>
            </a:pPr>
            <a:r>
              <a:rPr lang="nl-NL" sz="2000" dirty="0">
                <a:ea typeface="ＭＳ Ｐゴシック" pitchFamily="3" charset="-128"/>
              </a:rPr>
              <a:t>10. Drie daarvan zijn teruggetrokken; over de overige twaalf wordt vandaag gestemd.</a:t>
            </a:r>
          </a:p>
          <a:p>
            <a:pPr marL="0" indent="0">
              <a:buNone/>
            </a:pPr>
            <a:endParaRPr lang="nl-NL" sz="2000"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1200150" y="1001279"/>
            <a:ext cx="726211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Van 45 tot 16 ideeën voor Winstbestemming</a:t>
            </a:r>
          </a:p>
        </p:txBody>
      </p:sp>
    </p:spTree>
    <p:extLst>
      <p:ext uri="{BB962C8B-B14F-4D97-AF65-F5344CB8AC3E}">
        <p14:creationId xmlns:p14="http://schemas.microsoft.com/office/powerpoint/2010/main" val="2133697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8" name="Tijdelijke aanduiding voor inhoud 2">
            <a:extLst>
              <a:ext uri="{FF2B5EF4-FFF2-40B4-BE49-F238E27FC236}">
                <a16:creationId xmlns:a16="http://schemas.microsoft.com/office/drawing/2014/main" id="{7EBF622E-9346-702C-C306-D9E407A85CD9}"/>
              </a:ext>
            </a:extLst>
          </p:cNvPr>
          <p:cNvSpPr txBox="1">
            <a:spLocks/>
          </p:cNvSpPr>
          <p:nvPr/>
        </p:nvSpPr>
        <p:spPr>
          <a:xfrm>
            <a:off x="1178540" y="2028832"/>
            <a:ext cx="9881345" cy="3771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nl-NL" sz="2000" b="1" dirty="0">
                <a:ea typeface="ＭＳ Ｐゴシック" pitchFamily="3" charset="-128"/>
              </a:rPr>
              <a:t>Innovaties en maatschappelijke impact</a:t>
            </a:r>
          </a:p>
          <a:p>
            <a:pPr marL="457200" lvl="1" indent="0">
              <a:buNone/>
            </a:pPr>
            <a:r>
              <a:rPr lang="nl-NL" sz="2000" dirty="0">
                <a:ea typeface="ＭＳ Ｐゴシック" pitchFamily="3" charset="-128"/>
              </a:rPr>
              <a:t>Batterijopslag is niet innovatief, echter er is wel innovatie in batterijtechnieken</a:t>
            </a:r>
          </a:p>
          <a:p>
            <a:pPr marL="457200" lvl="1" indent="0">
              <a:buNone/>
            </a:pPr>
            <a:r>
              <a:rPr lang="nl-NL" sz="2000" dirty="0">
                <a:ea typeface="ＭＳ Ｐゴシック" pitchFamily="3" charset="-128"/>
              </a:rPr>
              <a:t>Batterijopslag draagt bij aan de energietransitie door uitbreiding van groene capaciteit</a:t>
            </a:r>
          </a:p>
          <a:p>
            <a:pPr marL="457200" lvl="1" indent="0">
              <a:buNone/>
            </a:pPr>
            <a:r>
              <a:rPr lang="nl-NL" sz="2000" dirty="0">
                <a:ea typeface="ＭＳ Ｐゴシック" pitchFamily="3" charset="-128"/>
              </a:rPr>
              <a:t>Batterijen worden verplicht bij zonneparken</a:t>
            </a:r>
          </a:p>
          <a:p>
            <a:pPr lvl="1">
              <a:buFont typeface="Courier New" panose="02070309020205020404" pitchFamily="49" charset="0"/>
              <a:buChar char="o"/>
            </a:pPr>
            <a:endParaRPr lang="nl-NL" sz="800" dirty="0">
              <a:ea typeface="ＭＳ Ｐゴシック" pitchFamily="3" charset="-128"/>
            </a:endParaRPr>
          </a:p>
          <a:p>
            <a:pPr marL="0" indent="0">
              <a:buNone/>
            </a:pPr>
            <a:r>
              <a:rPr lang="nl-NL" sz="2000" b="1" dirty="0">
                <a:ea typeface="ＭＳ Ｐゴシック" pitchFamily="3" charset="-128"/>
              </a:rPr>
              <a:t>Voordelen / barrières om te slechten</a:t>
            </a:r>
          </a:p>
          <a:p>
            <a:pPr marL="457200" lvl="1" indent="0">
              <a:buNone/>
            </a:pPr>
            <a:r>
              <a:rPr lang="nl-NL" sz="2000" dirty="0">
                <a:ea typeface="ＭＳ Ｐゴシック" pitchFamily="3" charset="-128"/>
              </a:rPr>
              <a:t>Slimme batterijopslag is een verdienmodel voor Almeerse Wind</a:t>
            </a:r>
          </a:p>
          <a:p>
            <a:pPr marL="457200" lvl="1" indent="0">
              <a:buNone/>
            </a:pPr>
            <a:r>
              <a:rPr lang="nl-NL" sz="2000" dirty="0">
                <a:ea typeface="ＭＳ Ｐゴシック" pitchFamily="3" charset="-128"/>
              </a:rPr>
              <a:t>Balanceren van het stroomnet, vooral op dag basis</a:t>
            </a:r>
          </a:p>
          <a:p>
            <a:pPr marL="457200" lvl="1" indent="0">
              <a:buNone/>
            </a:pPr>
            <a:r>
              <a:rPr lang="nl-NL" sz="2000" dirty="0">
                <a:ea typeface="ＭＳ Ｐゴシック" pitchFamily="3" charset="-128"/>
              </a:rPr>
              <a:t>Tegengaan van afschalen van wind- en zonneparken bij overcapaciteit</a:t>
            </a:r>
          </a:p>
          <a:p>
            <a:pPr marL="457200" lvl="1" indent="0">
              <a:buNone/>
            </a:pPr>
            <a:r>
              <a:rPr lang="nl-NL" sz="2000" dirty="0">
                <a:ea typeface="ＭＳ Ｐゴシック" pitchFamily="3" charset="-128"/>
              </a:rPr>
              <a:t>Reductie van CO2 uitstoot, omdat bij optimaliseren van gebruik van zon en wind er minder behoefte is aan fossiele brandstoffen</a:t>
            </a:r>
            <a:endParaRPr lang="nl-NL" dirty="0">
              <a:ea typeface="ＭＳ Ｐゴシック" pitchFamily="3" charset="-128"/>
            </a:endParaRPr>
          </a:p>
        </p:txBody>
      </p:sp>
      <p:sp>
        <p:nvSpPr>
          <p:cNvPr id="4" name="Tijdelijke aanduiding voor inhoud 2">
            <a:extLst>
              <a:ext uri="{FF2B5EF4-FFF2-40B4-BE49-F238E27FC236}">
                <a16:creationId xmlns:a16="http://schemas.microsoft.com/office/drawing/2014/main" id="{90EAA20D-F4B5-35ED-4AD5-18237F85BDD6}"/>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303  Batterijopslag</a:t>
            </a:r>
          </a:p>
        </p:txBody>
      </p:sp>
      <p:sp>
        <p:nvSpPr>
          <p:cNvPr id="3" name="Tekstvak 2">
            <a:extLst>
              <a:ext uri="{FF2B5EF4-FFF2-40B4-BE49-F238E27FC236}">
                <a16:creationId xmlns:a16="http://schemas.microsoft.com/office/drawing/2014/main" id="{F9262179-E48F-E181-FAE8-ECE958E078B7}"/>
              </a:ext>
            </a:extLst>
          </p:cNvPr>
          <p:cNvSpPr txBox="1"/>
          <p:nvPr/>
        </p:nvSpPr>
        <p:spPr>
          <a:xfrm>
            <a:off x="3824955" y="6226628"/>
            <a:ext cx="5233308"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757285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32A8ED-FB79-AFA9-4C21-F90D1499B517}"/>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7" name="Tijdelijke aanduiding voor inhoud 2">
            <a:extLst>
              <a:ext uri="{FF2B5EF4-FFF2-40B4-BE49-F238E27FC236}">
                <a16:creationId xmlns:a16="http://schemas.microsoft.com/office/drawing/2014/main" id="{F55F4EE3-271B-0BE2-E64D-1F03C5E1D09E}"/>
              </a:ext>
            </a:extLst>
          </p:cNvPr>
          <p:cNvSpPr txBox="1">
            <a:spLocks/>
          </p:cNvSpPr>
          <p:nvPr/>
        </p:nvSpPr>
        <p:spPr>
          <a:xfrm>
            <a:off x="1178540" y="2014546"/>
            <a:ext cx="9881345" cy="3842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Uitvoering:</a:t>
            </a:r>
          </a:p>
          <a:p>
            <a:pPr marL="457200" lvl="1" indent="0">
              <a:buNone/>
            </a:pPr>
            <a:r>
              <a:rPr lang="nl-NL" sz="2000" dirty="0">
                <a:ea typeface="ＭＳ Ｐゴシック" pitchFamily="3" charset="-128"/>
              </a:rPr>
              <a:t>Indiener: Wim van der Spek, eigenaar: Joost van der Laan</a:t>
            </a:r>
          </a:p>
          <a:p>
            <a:pPr marL="457200" lvl="1" indent="0">
              <a:buNone/>
            </a:pPr>
            <a:r>
              <a:rPr lang="nl-NL" sz="2000" dirty="0">
                <a:ea typeface="ＭＳ Ｐゴシック" pitchFamily="3" charset="-128"/>
              </a:rPr>
              <a:t>Een kleine projectgroep voert het werk uit</a:t>
            </a:r>
          </a:p>
          <a:p>
            <a:pPr marL="457200" lvl="1" indent="0">
              <a:buNone/>
            </a:pPr>
            <a:r>
              <a:rPr lang="nl-NL" sz="2000" dirty="0">
                <a:ea typeface="ＭＳ Ｐゴシック" pitchFamily="3" charset="-128"/>
              </a:rPr>
              <a:t>Samenwerken met kennisinstituten of bedrijven zoals </a:t>
            </a:r>
            <a:r>
              <a:rPr lang="nl-NL" sz="2000" dirty="0">
                <a:ea typeface="ＭＳ Ｐゴシック" pitchFamily="3" charset="-128"/>
                <a:hlinkClick r:id="rId3"/>
              </a:rPr>
              <a:t>Alfen in Almere</a:t>
            </a:r>
            <a:endParaRPr lang="nl-NL" sz="2000" dirty="0">
              <a:ea typeface="ＭＳ Ｐゴシック" pitchFamily="3" charset="-128"/>
            </a:endParaRPr>
          </a:p>
          <a:p>
            <a:pPr marL="457200" lvl="1" indent="0">
              <a:buNone/>
            </a:pPr>
            <a:endParaRPr lang="nl-NL" sz="800" b="1" dirty="0">
              <a:ea typeface="ＭＳ Ｐゴシック" pitchFamily="3" charset="-128"/>
            </a:endParaRPr>
          </a:p>
          <a:p>
            <a:pPr marL="0" indent="0">
              <a:buNone/>
            </a:pPr>
            <a:r>
              <a:rPr lang="nl-NL" sz="2000" b="1" dirty="0">
                <a:ea typeface="ＭＳ Ｐゴシック" pitchFamily="3" charset="-128"/>
              </a:rPr>
              <a:t>Reservering uit winstverdeling 2022</a:t>
            </a:r>
          </a:p>
          <a:p>
            <a:pPr marL="457200" lvl="1" indent="0">
              <a:buNone/>
            </a:pPr>
            <a:r>
              <a:rPr lang="nl-NL" sz="2000" dirty="0">
                <a:ea typeface="ＭＳ Ｐゴシック" pitchFamily="3" charset="-128"/>
              </a:rPr>
              <a:t>KT voor onderzoek: € 10.000,-</a:t>
            </a:r>
          </a:p>
          <a:p>
            <a:pPr marL="457200" lvl="1" indent="0">
              <a:buNone/>
            </a:pPr>
            <a:r>
              <a:rPr lang="nl-NL" sz="2000" dirty="0">
                <a:ea typeface="ＭＳ Ｐゴシック" pitchFamily="3" charset="-128"/>
              </a:rPr>
              <a:t>LT voor investering: € 50.000,-</a:t>
            </a:r>
          </a:p>
          <a:p>
            <a:pPr marL="0" indent="0">
              <a:buNone/>
            </a:pPr>
            <a:r>
              <a:rPr lang="nl-NL" sz="2000" dirty="0">
                <a:ea typeface="ＭＳ Ｐゴシック" pitchFamily="3" charset="-128"/>
              </a:rPr>
              <a:t>NB: Bij KT en LT uitgaven dient het bestuur goedkeuring te verlenen voor bedragen lager dan  € 20.000,-. Voor bedragen boven € 20.000,- is goedkeuring noodzakelijk door de ALV.</a:t>
            </a:r>
          </a:p>
          <a:p>
            <a:pPr marL="914400" lvl="2" indent="0">
              <a:buNone/>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a:p>
            <a:pPr marL="0" indent="0">
              <a:buNone/>
            </a:pPr>
            <a:endParaRPr lang="nl-NL" sz="2400" dirty="0">
              <a:ea typeface="ＭＳ Ｐゴシック" pitchFamily="3" charset="-128"/>
            </a:endParaRPr>
          </a:p>
        </p:txBody>
      </p:sp>
      <p:sp>
        <p:nvSpPr>
          <p:cNvPr id="5" name="Tijdelijke aanduiding voor inhoud 2">
            <a:extLst>
              <a:ext uri="{FF2B5EF4-FFF2-40B4-BE49-F238E27FC236}">
                <a16:creationId xmlns:a16="http://schemas.microsoft.com/office/drawing/2014/main" id="{9FB7D2CA-CE90-3E24-A8E6-9F5B4AED3906}"/>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303  Batterijopslag</a:t>
            </a:r>
          </a:p>
        </p:txBody>
      </p:sp>
      <p:sp>
        <p:nvSpPr>
          <p:cNvPr id="3" name="Tekstvak 2">
            <a:extLst>
              <a:ext uri="{FF2B5EF4-FFF2-40B4-BE49-F238E27FC236}">
                <a16:creationId xmlns:a16="http://schemas.microsoft.com/office/drawing/2014/main" id="{0A7F194D-5854-8D8F-9F6A-42FF0570727A}"/>
              </a:ext>
            </a:extLst>
          </p:cNvPr>
          <p:cNvSpPr txBox="1"/>
          <p:nvPr/>
        </p:nvSpPr>
        <p:spPr>
          <a:xfrm>
            <a:off x="3824955" y="6226628"/>
            <a:ext cx="5233308"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4051759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78540" y="2046514"/>
            <a:ext cx="9881345" cy="391885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a:t>
            </a:r>
            <a:r>
              <a:rPr lang="nl-NL" sz="2000" dirty="0">
                <a:ea typeface="ＭＳ Ｐゴシック" pitchFamily="3" charset="-128"/>
              </a:rPr>
              <a:t>Joost van der Laan</a:t>
            </a:r>
          </a:p>
          <a:p>
            <a:pPr marL="0" indent="0">
              <a:buNone/>
            </a:pPr>
            <a:endParaRPr lang="nl-NL" sz="2000" b="1" dirty="0">
              <a:ea typeface="ＭＳ Ｐゴシック" pitchFamily="3" charset="-128"/>
            </a:endParaRPr>
          </a:p>
          <a:p>
            <a:pPr marL="0" indent="0">
              <a:buNone/>
            </a:pPr>
            <a:r>
              <a:rPr lang="nl-NL" sz="2000" b="1" dirty="0">
                <a:ea typeface="ＭＳ Ｐゴシック" pitchFamily="3" charset="-128"/>
              </a:rPr>
              <a:t>De wereld van waterstof</a:t>
            </a:r>
          </a:p>
          <a:p>
            <a:pPr lvl="1">
              <a:lnSpc>
                <a:spcPct val="120000"/>
              </a:lnSpc>
              <a:buFont typeface="Wingdings" panose="05000000000000000000" pitchFamily="2" charset="2"/>
              <a:buChar char="§"/>
            </a:pPr>
            <a:r>
              <a:rPr lang="nl-NL" sz="2200" dirty="0">
                <a:ea typeface="ＭＳ Ｐゴシック" pitchFamily="3" charset="-128"/>
              </a:rPr>
              <a:t>Waterstof (H2) gas kan gebruikt worden om elektriciteit op te slaan en als brandstof voor met name zwaar materieel</a:t>
            </a:r>
          </a:p>
          <a:p>
            <a:pPr lvl="1">
              <a:lnSpc>
                <a:spcPct val="120000"/>
              </a:lnSpc>
              <a:buFont typeface="Wingdings" panose="05000000000000000000" pitchFamily="2" charset="2"/>
              <a:buChar char="§"/>
            </a:pPr>
            <a:r>
              <a:rPr lang="nl-NL" sz="2200" dirty="0">
                <a:ea typeface="ＭＳ Ｐゴシック" pitchFamily="3" charset="-128"/>
              </a:rPr>
              <a:t>Grootschalige productie van waterstof staat nog in de kinderschoenen. maar productie en toepassing van waterstof zal sterk gaan groeien. Waterstof productie wordt een belangrijke ontwikkeling en om een min of meer gelijkwaardige gesprekspartner te zijn met initiatiefnemers, is het belangrijk om zo vroeg mogelijk kennis te vergaren over de nieuwste ontwikkelingen.</a:t>
            </a:r>
          </a:p>
          <a:p>
            <a:pPr lvl="1">
              <a:lnSpc>
                <a:spcPct val="120000"/>
              </a:lnSpc>
              <a:buFont typeface="Wingdings" panose="05000000000000000000" pitchFamily="2" charset="2"/>
              <a:buChar char="§"/>
            </a:pPr>
            <a:r>
              <a:rPr lang="nl-NL" sz="2200" dirty="0">
                <a:ea typeface="ＭＳ Ｐゴシック" pitchFamily="3" charset="-128"/>
              </a:rPr>
              <a:t>De beste techniek om waterstof te produceren is met een PEM-</a:t>
            </a:r>
            <a:r>
              <a:rPr lang="nl-NL" sz="2200" dirty="0" err="1">
                <a:ea typeface="ＭＳ Ｐゴシック" pitchFamily="3" charset="-128"/>
              </a:rPr>
              <a:t>electrolyzer</a:t>
            </a:r>
            <a:r>
              <a:rPr lang="nl-NL" sz="2200" dirty="0">
                <a:ea typeface="ＭＳ Ｐゴシック" pitchFamily="3" charset="-128"/>
              </a:rPr>
              <a:t>; deze produceert ook warmte en zuurstof; warmte voor stadsverwarming, zuurstof voor waterzuivering. Een PEM-electrolyzer is zeer flexibel (10-100%) in de benutting van de capaciteit</a:t>
            </a:r>
          </a:p>
          <a:p>
            <a:pPr lvl="1">
              <a:buFont typeface="Courier New" panose="02070309020205020404" pitchFamily="49" charset="0"/>
              <a:buChar char="o"/>
            </a:pPr>
            <a:endParaRPr lang="nl-NL" sz="1600" dirty="0">
              <a:ea typeface="ＭＳ Ｐゴシック" pitchFamily="3" charset="-128"/>
            </a:endParaRP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304  Kennisfonds Waterstof</a:t>
            </a:r>
          </a:p>
        </p:txBody>
      </p:sp>
      <p:sp>
        <p:nvSpPr>
          <p:cNvPr id="6" name="Tekstvak 5">
            <a:extLst>
              <a:ext uri="{FF2B5EF4-FFF2-40B4-BE49-F238E27FC236}">
                <a16:creationId xmlns:a16="http://schemas.microsoft.com/office/drawing/2014/main" id="{B29BC62E-E8A0-C461-7511-A1AE1F5302E8}"/>
              </a:ext>
            </a:extLst>
          </p:cNvPr>
          <p:cNvSpPr txBox="1"/>
          <p:nvPr/>
        </p:nvSpPr>
        <p:spPr>
          <a:xfrm>
            <a:off x="3610647" y="6226628"/>
            <a:ext cx="5404757"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4259607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610647" y="6226628"/>
            <a:ext cx="5404757"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304  Kennisfonds Waterstof</a:t>
            </a:r>
          </a:p>
        </p:txBody>
      </p:sp>
      <p:pic>
        <p:nvPicPr>
          <p:cNvPr id="7" name="Afbeelding 6" descr="Afbeelding met diagram&#10;&#10;Automatisch gegenereerde beschrijving">
            <a:extLst>
              <a:ext uri="{FF2B5EF4-FFF2-40B4-BE49-F238E27FC236}">
                <a16:creationId xmlns:a16="http://schemas.microsoft.com/office/drawing/2014/main" id="{C752183D-790D-C0E3-D51F-BE2E4C8BD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824" y="1771782"/>
            <a:ext cx="8421490" cy="4436747"/>
          </a:xfrm>
          <a:prstGeom prst="rect">
            <a:avLst/>
          </a:prstGeom>
        </p:spPr>
      </p:pic>
    </p:spTree>
    <p:extLst>
      <p:ext uri="{BB962C8B-B14F-4D97-AF65-F5344CB8AC3E}">
        <p14:creationId xmlns:p14="http://schemas.microsoft.com/office/powerpoint/2010/main" val="84415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7" name="Tijdelijke aanduiding voor inhoud 2">
            <a:extLst>
              <a:ext uri="{FF2B5EF4-FFF2-40B4-BE49-F238E27FC236}">
                <a16:creationId xmlns:a16="http://schemas.microsoft.com/office/drawing/2014/main" id="{6E81432C-F5D7-F68B-9A81-2CFF36642F06}"/>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304  Kennisfonds Waterstof</a:t>
            </a:r>
          </a:p>
        </p:txBody>
      </p:sp>
      <p:sp>
        <p:nvSpPr>
          <p:cNvPr id="8" name="Tijdelijke aanduiding voor inhoud 2">
            <a:extLst>
              <a:ext uri="{FF2B5EF4-FFF2-40B4-BE49-F238E27FC236}">
                <a16:creationId xmlns:a16="http://schemas.microsoft.com/office/drawing/2014/main" id="{7EBF622E-9346-702C-C306-D9E407A85CD9}"/>
              </a:ext>
            </a:extLst>
          </p:cNvPr>
          <p:cNvSpPr txBox="1">
            <a:spLocks/>
          </p:cNvSpPr>
          <p:nvPr/>
        </p:nvSpPr>
        <p:spPr>
          <a:xfrm>
            <a:off x="1178540" y="1828800"/>
            <a:ext cx="9881345" cy="43978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nl-NL" sz="2000" b="1" dirty="0">
                <a:ea typeface="ＭＳ Ｐゴシック" pitchFamily="3" charset="-128"/>
              </a:rPr>
              <a:t>Beschrijving Kennisfonds Waterstof</a:t>
            </a:r>
          </a:p>
          <a:p>
            <a:pPr marL="457200" lvl="1" indent="0">
              <a:buNone/>
            </a:pPr>
            <a:r>
              <a:rPr lang="nl-NL" sz="2000" dirty="0">
                <a:ea typeface="ＭＳ Ｐゴシック" pitchFamily="3" charset="-128"/>
              </a:rPr>
              <a:t>Doel is kennis opdoen over hoe we elektriciteit (al dan niet van ons windpark Pampus) technisch, politiek en ruimtelijk haalbaar en economisch rendabel kunnen opslaan in waterstof</a:t>
            </a:r>
          </a:p>
          <a:p>
            <a:pPr marL="457200" lvl="1" indent="0">
              <a:buNone/>
            </a:pPr>
            <a:r>
              <a:rPr lang="nl-NL" sz="2000" dirty="0">
                <a:ea typeface="ＭＳ Ｐゴシック" pitchFamily="3" charset="-128"/>
              </a:rPr>
              <a:t>Hoe kan een waterstof project in Flevoland bijdragen aan vermindering van netcongestie en versnellen van de energietransitie</a:t>
            </a:r>
          </a:p>
          <a:p>
            <a:pPr marL="457200" lvl="1" indent="0">
              <a:buNone/>
            </a:pPr>
            <a:r>
              <a:rPr lang="nl-NL" sz="2000" dirty="0">
                <a:ea typeface="ＭＳ Ｐゴシック" pitchFamily="3" charset="-128"/>
              </a:rPr>
              <a:t>Hoe zou Almeerse Wind kunnen participeren in een waterstof productie project</a:t>
            </a:r>
          </a:p>
          <a:p>
            <a:pPr marL="0" indent="0">
              <a:buNone/>
            </a:pPr>
            <a:endParaRPr lang="nl-NL" sz="900" b="1" dirty="0">
              <a:ea typeface="ＭＳ Ｐゴシック" pitchFamily="3" charset="-128"/>
            </a:endParaRPr>
          </a:p>
          <a:p>
            <a:pPr marL="0" indent="0">
              <a:buNone/>
            </a:pPr>
            <a:r>
              <a:rPr lang="nl-NL" sz="2000" b="1" dirty="0">
                <a:ea typeface="ＭＳ Ｐゴシック" pitchFamily="3" charset="-128"/>
              </a:rPr>
              <a:t>Voordelen / </a:t>
            </a:r>
            <a:r>
              <a:rPr lang="nl-NL" sz="2000" b="1" dirty="0" err="1">
                <a:ea typeface="ＭＳ Ｐゴシック" pitchFamily="3" charset="-128"/>
              </a:rPr>
              <a:t>barrieres</a:t>
            </a:r>
            <a:endParaRPr lang="nl-NL" sz="2000" b="1" dirty="0">
              <a:ea typeface="ＭＳ Ｐゴシック" pitchFamily="3" charset="-128"/>
            </a:endParaRPr>
          </a:p>
          <a:p>
            <a:pPr marL="457200" lvl="1" indent="0">
              <a:buNone/>
            </a:pPr>
            <a:r>
              <a:rPr lang="nl-NL" sz="2000" dirty="0">
                <a:ea typeface="ＭＳ Ｐゴシック" pitchFamily="3" charset="-128"/>
              </a:rPr>
              <a:t>Opslag van elektriciteit in waterstof is een aanvulling op onze windturbines</a:t>
            </a:r>
          </a:p>
          <a:p>
            <a:pPr marL="457200" lvl="1" indent="0">
              <a:buNone/>
            </a:pPr>
            <a:r>
              <a:rPr lang="nl-NL" sz="2000" dirty="0">
                <a:ea typeface="ＭＳ Ｐゴシック" pitchFamily="3" charset="-128"/>
              </a:rPr>
              <a:t>Een optimaal waterstof systeem is afhankelijk van infrastructuur zoals:</a:t>
            </a:r>
          </a:p>
          <a:p>
            <a:pPr marL="914400" lvl="2" indent="0">
              <a:buNone/>
            </a:pPr>
            <a:r>
              <a:rPr lang="nl-NL" dirty="0">
                <a:ea typeface="ＭＳ Ｐゴシック" pitchFamily="3" charset="-128"/>
              </a:rPr>
              <a:t>- ruimte, vergunningen </a:t>
            </a:r>
          </a:p>
          <a:p>
            <a:pPr marL="914400" lvl="2" indent="0">
              <a:buNone/>
            </a:pPr>
            <a:r>
              <a:rPr lang="nl-NL" dirty="0">
                <a:ea typeface="ＭＳ Ｐゴシック" pitchFamily="3" charset="-128"/>
              </a:rPr>
              <a:t>- toevoer: elektriciteit, water</a:t>
            </a:r>
          </a:p>
          <a:p>
            <a:pPr marL="914400" lvl="2" indent="0">
              <a:buNone/>
            </a:pPr>
            <a:r>
              <a:rPr lang="nl-NL" dirty="0">
                <a:ea typeface="ＭＳ Ｐゴシック" pitchFamily="3" charset="-128"/>
              </a:rPr>
              <a:t>- afvoer: transportcapaciteit, afnemers H2, stadsverwarming en waterzuivering (O2)</a:t>
            </a:r>
          </a:p>
        </p:txBody>
      </p:sp>
      <p:sp>
        <p:nvSpPr>
          <p:cNvPr id="3" name="Tekstvak 2">
            <a:extLst>
              <a:ext uri="{FF2B5EF4-FFF2-40B4-BE49-F238E27FC236}">
                <a16:creationId xmlns:a16="http://schemas.microsoft.com/office/drawing/2014/main" id="{06562E54-7CA6-EB0D-E771-5F978C3FB356}"/>
              </a:ext>
            </a:extLst>
          </p:cNvPr>
          <p:cNvSpPr txBox="1"/>
          <p:nvPr/>
        </p:nvSpPr>
        <p:spPr>
          <a:xfrm>
            <a:off x="3610647" y="6226628"/>
            <a:ext cx="5404757"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1143170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32A8ED-FB79-AFA9-4C21-F90D1499B517}"/>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7" name="Tijdelijke aanduiding voor inhoud 2">
            <a:extLst>
              <a:ext uri="{FF2B5EF4-FFF2-40B4-BE49-F238E27FC236}">
                <a16:creationId xmlns:a16="http://schemas.microsoft.com/office/drawing/2014/main" id="{F55F4EE3-271B-0BE2-E64D-1F03C5E1D09E}"/>
              </a:ext>
            </a:extLst>
          </p:cNvPr>
          <p:cNvSpPr txBox="1">
            <a:spLocks/>
          </p:cNvSpPr>
          <p:nvPr/>
        </p:nvSpPr>
        <p:spPr>
          <a:xfrm>
            <a:off x="1178540" y="1814513"/>
            <a:ext cx="9881345" cy="4412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Uitvoering:</a:t>
            </a:r>
          </a:p>
          <a:p>
            <a:pPr marL="457200" lvl="1" indent="0">
              <a:buNone/>
            </a:pPr>
            <a:r>
              <a:rPr lang="nl-NL" sz="2000" dirty="0">
                <a:ea typeface="ＭＳ Ｐゴシック" pitchFamily="3" charset="-128"/>
              </a:rPr>
              <a:t>Eigenaar van het project is Joost van der Laan</a:t>
            </a:r>
          </a:p>
          <a:p>
            <a:pPr marL="457200" lvl="1" indent="0">
              <a:buNone/>
            </a:pPr>
            <a:r>
              <a:rPr lang="nl-NL" sz="2000" dirty="0">
                <a:ea typeface="ＭＳ Ｐゴシック" pitchFamily="3" charset="-128"/>
              </a:rPr>
              <a:t>In samenwerking met John van Diepen, directeur Ontwikkeling van Almeerse Wind</a:t>
            </a:r>
          </a:p>
          <a:p>
            <a:pPr marL="457200" lvl="1" indent="0">
              <a:buNone/>
            </a:pPr>
            <a:r>
              <a:rPr lang="nl-NL" sz="2000" dirty="0">
                <a:ea typeface="ＭＳ Ｐゴシック" pitchFamily="3" charset="-128"/>
              </a:rPr>
              <a:t>Eventueel beperkt inschakelen van een gespecialiseerde adviseur</a:t>
            </a:r>
          </a:p>
          <a:p>
            <a:pPr marL="457200" lvl="1" indent="0">
              <a:buNone/>
            </a:pPr>
            <a:r>
              <a:rPr lang="nl-NL" sz="2000" dirty="0">
                <a:ea typeface="ＭＳ Ｐゴシック" pitchFamily="3" charset="-128"/>
              </a:rPr>
              <a:t>In 12 maanden zullen de vragen (in de beschrijving) beantwoord moeten worden</a:t>
            </a:r>
          </a:p>
          <a:p>
            <a:pPr marL="457200" lvl="1" indent="0">
              <a:buNone/>
            </a:pPr>
            <a:endParaRPr lang="nl-NL" sz="2000" b="1" dirty="0">
              <a:ea typeface="ＭＳ Ｐゴシック" pitchFamily="3" charset="-128"/>
            </a:endParaRPr>
          </a:p>
          <a:p>
            <a:pPr marL="0" indent="0">
              <a:buNone/>
            </a:pPr>
            <a:r>
              <a:rPr lang="nl-NL" sz="2000" b="1" dirty="0">
                <a:ea typeface="ＭＳ Ｐゴシック" pitchFamily="3" charset="-128"/>
              </a:rPr>
              <a:t>Indicatieve bedragen, bijdrage uit winstverdeling 2022</a:t>
            </a:r>
          </a:p>
          <a:p>
            <a:pPr marL="457200" lvl="1" indent="0">
              <a:buNone/>
            </a:pPr>
            <a:r>
              <a:rPr lang="nl-NL" sz="2000" dirty="0">
                <a:ea typeface="ＭＳ Ｐゴシック" pitchFamily="3" charset="-128"/>
              </a:rPr>
              <a:t>KT onderzoek € 10.000,- voor 1 jaar</a:t>
            </a:r>
          </a:p>
          <a:p>
            <a:pPr marL="457200" lvl="1" indent="0">
              <a:buNone/>
            </a:pPr>
            <a:r>
              <a:rPr lang="nl-NL" sz="2000" dirty="0">
                <a:ea typeface="ＭＳ Ｐゴシック" pitchFamily="3" charset="-128"/>
              </a:rPr>
              <a:t>LT reservering voor eventuele participatie door onze koepelorganisatie Energie van Flevoland: € 100.000,-</a:t>
            </a:r>
          </a:p>
          <a:p>
            <a:pPr marL="0" indent="0">
              <a:buNone/>
            </a:pPr>
            <a:r>
              <a:rPr lang="nl-NL" sz="2000" dirty="0">
                <a:ea typeface="ＭＳ Ｐゴシック" pitchFamily="3" charset="-128"/>
              </a:rPr>
              <a:t>NB: Bij KT en LT uitgaven dient het bestuur goedkeuring te verlenen voor bedragen lager dan  € 20.000,-. Bij LT uitgaven is altijd voorafgaande goedkeuring van de ALV noodzakelijk.</a:t>
            </a:r>
          </a:p>
          <a:p>
            <a:pPr lvl="1">
              <a:buFont typeface="Courier New" panose="02070309020205020404" pitchFamily="49" charset="0"/>
              <a:buChar char="o"/>
            </a:pPr>
            <a:endParaRPr lang="nl-NL" sz="2000"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a:p>
            <a:pPr marL="0" indent="0">
              <a:buNone/>
            </a:pPr>
            <a:endParaRPr lang="nl-NL" sz="2400" dirty="0">
              <a:ea typeface="ＭＳ Ｐゴシック" pitchFamily="3" charset="-128"/>
            </a:endParaRPr>
          </a:p>
        </p:txBody>
      </p:sp>
      <p:sp>
        <p:nvSpPr>
          <p:cNvPr id="3" name="Tijdelijke aanduiding voor inhoud 2">
            <a:extLst>
              <a:ext uri="{FF2B5EF4-FFF2-40B4-BE49-F238E27FC236}">
                <a16:creationId xmlns:a16="http://schemas.microsoft.com/office/drawing/2014/main" id="{4C9A9BC9-5781-7DFD-E71C-11427810BCB6}"/>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304  Kennisfonds Waterstof</a:t>
            </a:r>
          </a:p>
        </p:txBody>
      </p:sp>
      <p:sp>
        <p:nvSpPr>
          <p:cNvPr id="5" name="Tekstvak 4">
            <a:extLst>
              <a:ext uri="{FF2B5EF4-FFF2-40B4-BE49-F238E27FC236}">
                <a16:creationId xmlns:a16="http://schemas.microsoft.com/office/drawing/2014/main" id="{0103CDAA-2083-A7F0-EFD4-F120A6AB6BD5}"/>
              </a:ext>
            </a:extLst>
          </p:cNvPr>
          <p:cNvSpPr txBox="1"/>
          <p:nvPr/>
        </p:nvSpPr>
        <p:spPr>
          <a:xfrm>
            <a:off x="3610647" y="6226628"/>
            <a:ext cx="5404757"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2932279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00469" y="6226628"/>
            <a:ext cx="5001095"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2420205" y="2415846"/>
            <a:ext cx="6099212" cy="3054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Presentator: Martin Wiegertjes, Gerard Jan Hellinga</a:t>
            </a:r>
            <a:endParaRPr lang="nl-NL" sz="2000" dirty="0">
              <a:ea typeface="ＭＳ Ｐゴシック" pitchFamily="3" charset="-128"/>
            </a:endParaRP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Projecten</a:t>
            </a:r>
          </a:p>
          <a:p>
            <a:pPr marL="457200" lvl="1" indent="0">
              <a:buNone/>
            </a:pPr>
            <a:r>
              <a:rPr lang="nl-NL" sz="2000" dirty="0">
                <a:ea typeface="ＭＳ Ｐゴシック" pitchFamily="3" charset="-128"/>
              </a:rPr>
              <a:t>401  Woningverduurzaming via WOAB</a:t>
            </a:r>
          </a:p>
          <a:p>
            <a:pPr marL="457200" lvl="1" indent="0">
              <a:buNone/>
            </a:pPr>
            <a:r>
              <a:rPr lang="nl-NL" sz="2000" dirty="0">
                <a:ea typeface="ＭＳ Ｐゴシック" pitchFamily="3" charset="-128"/>
              </a:rPr>
              <a:t>402  Energiezuinig inregelen Radiatoren</a:t>
            </a:r>
          </a:p>
          <a:p>
            <a:pPr marL="457200" lvl="1" indent="0">
              <a:buNone/>
            </a:pPr>
            <a:r>
              <a:rPr lang="nl-NL" sz="2000" dirty="0">
                <a:ea typeface="ＭＳ Ｐゴシック" pitchFamily="3" charset="-128"/>
              </a:rPr>
              <a:t>403   Collectieve Laadpalen 2024-2027</a:t>
            </a:r>
          </a:p>
          <a:p>
            <a:pPr marL="914400" lvl="1" indent="-457200">
              <a:buAutoNum type="arabicPlain" startAt="401"/>
            </a:pPr>
            <a:endParaRPr lang="nl-NL" sz="2000"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Cluster 4  Verwarming en Mobiliteit </a:t>
            </a:r>
          </a:p>
        </p:txBody>
      </p:sp>
    </p:spTree>
    <p:extLst>
      <p:ext uri="{BB962C8B-B14F-4D97-AF65-F5344CB8AC3E}">
        <p14:creationId xmlns:p14="http://schemas.microsoft.com/office/powerpoint/2010/main" val="245152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53523" y="6226628"/>
            <a:ext cx="5304746"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78540" y="2046514"/>
            <a:ext cx="9881345" cy="3918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a:t>
            </a:r>
            <a:r>
              <a:rPr lang="nl-NL" sz="2000" dirty="0">
                <a:ea typeface="ＭＳ Ｐゴシック" pitchFamily="3" charset="-128"/>
              </a:rPr>
              <a:t>John van Diepen en Wytze van der Naald</a:t>
            </a: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Project: een bijdrage leveren aan de WOAB organisatie</a:t>
            </a: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Waarom WOAB</a:t>
            </a:r>
          </a:p>
          <a:p>
            <a:pPr marL="457200" lvl="1" indent="0">
              <a:buNone/>
            </a:pPr>
            <a:r>
              <a:rPr lang="nl-NL" sz="2000" dirty="0">
                <a:ea typeface="ＭＳ Ｐゴシック" pitchFamily="3" charset="-128"/>
              </a:rPr>
              <a:t>WOAB is </a:t>
            </a:r>
            <a:r>
              <a:rPr lang="nl-NL" sz="2000" dirty="0" err="1">
                <a:ea typeface="ＭＳ Ｐゴシック" pitchFamily="3" charset="-128"/>
                <a:hlinkClick r:id="rId3"/>
              </a:rPr>
              <a:t>WOonABonnement</a:t>
            </a:r>
            <a:r>
              <a:rPr lang="nl-NL" sz="2000" dirty="0">
                <a:ea typeface="ＭＳ Ｐゴシック" pitchFamily="3" charset="-128"/>
                <a:hlinkClick r:id="rId3"/>
              </a:rPr>
              <a:t> Almere</a:t>
            </a:r>
            <a:endParaRPr lang="nl-NL" sz="2000" dirty="0">
              <a:ea typeface="ＭＳ Ｐゴシック" pitchFamily="3" charset="-128"/>
            </a:endParaRPr>
          </a:p>
          <a:p>
            <a:pPr marL="457200" lvl="1" indent="0">
              <a:buNone/>
            </a:pPr>
            <a:r>
              <a:rPr lang="nl-NL" sz="2000" dirty="0">
                <a:ea typeface="ＭＳ Ｐゴシック" pitchFamily="3" charset="-128"/>
              </a:rPr>
              <a:t>Energiearme eigenaren toegang tot kapitaal bieden in de vorm van een lening, die ze op andere wijze niet kunnen krijgen</a:t>
            </a:r>
          </a:p>
          <a:p>
            <a:pPr marL="457200" lvl="1" indent="0">
              <a:buNone/>
            </a:pPr>
            <a:r>
              <a:rPr lang="nl-NL" sz="2000" dirty="0">
                <a:ea typeface="ＭＳ Ｐゴシック" pitchFamily="3" charset="-128"/>
              </a:rPr>
              <a:t>De lening wordt gebruikt voor woningverduurzaming en energiebesparing</a:t>
            </a:r>
          </a:p>
          <a:p>
            <a:pPr marL="457200" lvl="1" indent="0">
              <a:buNone/>
            </a:pPr>
            <a:r>
              <a:rPr lang="nl-NL" sz="2000" dirty="0">
                <a:ea typeface="ＭＳ Ｐゴシック" pitchFamily="3" charset="-128"/>
              </a:rPr>
              <a:t>WOAB regelt alle activiteiten van financiering tot verduurzaming</a:t>
            </a:r>
          </a:p>
          <a:p>
            <a:pPr marL="457200" lvl="1" indent="0">
              <a:buNone/>
            </a:pPr>
            <a:r>
              <a:rPr lang="nl-NL" sz="2000" dirty="0">
                <a:ea typeface="ＭＳ Ｐゴシック" pitchFamily="3" charset="-128"/>
              </a:rPr>
              <a:t>De lening wordt terugbetaald uit de maandelijkse besparingen</a:t>
            </a:r>
          </a:p>
          <a:p>
            <a:pPr marL="457200" lvl="1" indent="0">
              <a:buNone/>
            </a:pPr>
            <a:endParaRPr lang="nl-NL" sz="2000" dirty="0">
              <a:ea typeface="ＭＳ Ｐゴシック" pitchFamily="3" charset="-128"/>
            </a:endParaRPr>
          </a:p>
        </p:txBody>
      </p:sp>
      <p:sp>
        <p:nvSpPr>
          <p:cNvPr id="4" name="Tijdelijke aanduiding voor inhoud 2">
            <a:extLst>
              <a:ext uri="{FF2B5EF4-FFF2-40B4-BE49-F238E27FC236}">
                <a16:creationId xmlns:a16="http://schemas.microsoft.com/office/drawing/2014/main" id="{5077DBFC-E7A5-38CE-F231-692541F92EB4}"/>
              </a:ext>
            </a:extLst>
          </p:cNvPr>
          <p:cNvSpPr txBox="1">
            <a:spLocks/>
          </p:cNvSpPr>
          <p:nvPr/>
        </p:nvSpPr>
        <p:spPr>
          <a:xfrm>
            <a:off x="2043113" y="1001279"/>
            <a:ext cx="631507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401  Woningverduurzaming via  WOAB</a:t>
            </a:r>
          </a:p>
        </p:txBody>
      </p:sp>
    </p:spTree>
    <p:extLst>
      <p:ext uri="{BB962C8B-B14F-4D97-AF65-F5344CB8AC3E}">
        <p14:creationId xmlns:p14="http://schemas.microsoft.com/office/powerpoint/2010/main" val="768954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53515" y="6226628"/>
            <a:ext cx="5204733"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9" name="Tijdelijke aanduiding voor inhoud 2">
            <a:extLst>
              <a:ext uri="{FF2B5EF4-FFF2-40B4-BE49-F238E27FC236}">
                <a16:creationId xmlns:a16="http://schemas.microsoft.com/office/drawing/2014/main" id="{8183AB88-81E0-09AD-8892-ADB67F375270}"/>
              </a:ext>
            </a:extLst>
          </p:cNvPr>
          <p:cNvSpPr txBox="1">
            <a:spLocks/>
          </p:cNvSpPr>
          <p:nvPr/>
        </p:nvSpPr>
        <p:spPr>
          <a:xfrm>
            <a:off x="979714" y="1883224"/>
            <a:ext cx="5976257" cy="4207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Hoe werkt WOAB</a:t>
            </a:r>
          </a:p>
          <a:p>
            <a:pPr marL="457200" lvl="1" indent="0">
              <a:buNone/>
            </a:pPr>
            <a:r>
              <a:rPr lang="nl-NL" sz="2000" dirty="0">
                <a:ea typeface="ＭＳ Ｐゴシック" pitchFamily="3" charset="-128"/>
              </a:rPr>
              <a:t>Aanbrengen van bijvoorbeeld zonnepanelen, woningisolatie en warmtepompen</a:t>
            </a:r>
          </a:p>
          <a:p>
            <a:pPr marL="457200" lvl="1" indent="0">
              <a:buNone/>
            </a:pPr>
            <a:r>
              <a:rPr lang="nl-NL" sz="2000" dirty="0">
                <a:ea typeface="ＭＳ Ｐゴシック" pitchFamily="3" charset="-128"/>
              </a:rPr>
              <a:t>Energiemaatregelen door lokale ondernemers</a:t>
            </a:r>
          </a:p>
          <a:p>
            <a:pPr marL="457200" lvl="1" indent="0">
              <a:buNone/>
            </a:pPr>
            <a:r>
              <a:rPr lang="nl-NL" sz="2000" dirty="0">
                <a:ea typeface="ＭＳ Ｐゴシック" pitchFamily="3" charset="-128"/>
              </a:rPr>
              <a:t>Samenwerking WOAB met </a:t>
            </a:r>
            <a:r>
              <a:rPr lang="nl-NL" sz="2000" dirty="0">
                <a:ea typeface="ＭＳ Ｐゴシック" pitchFamily="3" charset="-128"/>
                <a:hlinkClick r:id="rId3"/>
              </a:rPr>
              <a:t>CG Energie in Almere</a:t>
            </a:r>
            <a:endParaRPr lang="nl-NL" sz="2000" dirty="0">
              <a:ea typeface="ＭＳ Ｐゴシック" pitchFamily="3" charset="-128"/>
            </a:endParaRPr>
          </a:p>
          <a:p>
            <a:pPr marL="457200" lvl="1" indent="0">
              <a:buNone/>
            </a:pPr>
            <a:r>
              <a:rPr lang="nl-NL" sz="2000" dirty="0">
                <a:ea typeface="ＭＳ Ｐゴシック" pitchFamily="3" charset="-128"/>
              </a:rPr>
              <a:t>Overeenkomst met gemeente Almere tot verduurzaming van 175 woningen</a:t>
            </a:r>
          </a:p>
          <a:p>
            <a:pPr marL="0" indent="0">
              <a:buNone/>
            </a:pPr>
            <a:endParaRPr lang="nl-NL" sz="800" dirty="0">
              <a:ea typeface="ＭＳ Ｐゴシック" pitchFamily="3" charset="-128"/>
            </a:endParaRPr>
          </a:p>
          <a:p>
            <a:pPr marL="0" indent="0">
              <a:buNone/>
            </a:pPr>
            <a:r>
              <a:rPr lang="nl-NL" sz="2000" b="1" dirty="0">
                <a:ea typeface="ＭＳ Ｐゴシック" pitchFamily="3" charset="-128"/>
              </a:rPr>
              <a:t>Voordelen </a:t>
            </a:r>
          </a:p>
          <a:p>
            <a:pPr marL="457200" lvl="1" indent="0">
              <a:buNone/>
            </a:pPr>
            <a:r>
              <a:rPr lang="nl-NL" sz="2000" dirty="0">
                <a:ea typeface="ＭＳ Ｐゴシック" pitchFamily="3" charset="-128"/>
              </a:rPr>
              <a:t>WOAB regelt alles, gemak voor Almeerse Wind</a:t>
            </a:r>
          </a:p>
          <a:p>
            <a:pPr marL="457200" lvl="1" indent="0">
              <a:buNone/>
            </a:pPr>
            <a:endParaRPr lang="nl-NL" sz="800" dirty="0">
              <a:ea typeface="ＭＳ Ｐゴシック" pitchFamily="3" charset="-128"/>
            </a:endParaRPr>
          </a:p>
          <a:p>
            <a:pPr marL="0" indent="0">
              <a:buNone/>
            </a:pPr>
            <a:r>
              <a:rPr lang="nl-NL" sz="2000" b="1" dirty="0">
                <a:ea typeface="ＭＳ Ｐゴシック" pitchFamily="3" charset="-128"/>
              </a:rPr>
              <a:t>Reservering uit winstverdeling 2022</a:t>
            </a:r>
          </a:p>
          <a:p>
            <a:pPr marL="457200" lvl="1" indent="0">
              <a:buNone/>
            </a:pPr>
            <a:r>
              <a:rPr lang="nl-NL" sz="2000" dirty="0">
                <a:ea typeface="ＭＳ Ｐゴシック" pitchFamily="3" charset="-128"/>
              </a:rPr>
              <a:t>KT: € 20.000,- </a:t>
            </a:r>
            <a:endParaRPr lang="nl-NL" sz="800" b="1" dirty="0">
              <a:ea typeface="ＭＳ Ｐゴシック" pitchFamily="3" charset="-128"/>
            </a:endParaRPr>
          </a:p>
          <a:p>
            <a:pPr marL="457200" lvl="1" indent="0">
              <a:buNone/>
            </a:pPr>
            <a:endParaRPr lang="nl-NL" sz="2000" dirty="0">
              <a:ea typeface="ＭＳ Ｐゴシック" pitchFamily="3" charset="-128"/>
            </a:endParaRPr>
          </a:p>
          <a:p>
            <a:pPr marL="457200" lvl="1" indent="0">
              <a:buNone/>
            </a:pPr>
            <a:endParaRPr lang="nl-NL" sz="1600" b="1" dirty="0">
              <a:ea typeface="ＭＳ Ｐゴシック" pitchFamily="3" charset="-128"/>
            </a:endParaRPr>
          </a:p>
        </p:txBody>
      </p:sp>
      <p:sp>
        <p:nvSpPr>
          <p:cNvPr id="3" name="Tijdelijke aanduiding voor inhoud 2">
            <a:extLst>
              <a:ext uri="{FF2B5EF4-FFF2-40B4-BE49-F238E27FC236}">
                <a16:creationId xmlns:a16="http://schemas.microsoft.com/office/drawing/2014/main" id="{1BB1EEA6-5002-8E82-D5C0-7CF0F11659A6}"/>
              </a:ext>
            </a:extLst>
          </p:cNvPr>
          <p:cNvSpPr txBox="1">
            <a:spLocks/>
          </p:cNvSpPr>
          <p:nvPr/>
        </p:nvSpPr>
        <p:spPr>
          <a:xfrm>
            <a:off x="1914525" y="1001279"/>
            <a:ext cx="6443664"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401  Woningverduurzaming via  WOAB</a:t>
            </a:r>
          </a:p>
        </p:txBody>
      </p:sp>
    </p:spTree>
    <p:extLst>
      <p:ext uri="{BB962C8B-B14F-4D97-AF65-F5344CB8AC3E}">
        <p14:creationId xmlns:p14="http://schemas.microsoft.com/office/powerpoint/2010/main" val="3547467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53523" y="6226628"/>
            <a:ext cx="5304746"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78540" y="2046514"/>
            <a:ext cx="9881345" cy="4180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a:t>
            </a:r>
            <a:r>
              <a:rPr lang="nl-NL" sz="2000" dirty="0">
                <a:ea typeface="ＭＳ Ｐゴシック" pitchFamily="3" charset="-128"/>
              </a:rPr>
              <a:t>Martin Wiegertjes</a:t>
            </a: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Beschrijving project</a:t>
            </a:r>
          </a:p>
          <a:p>
            <a:pPr marL="457200" lvl="1" indent="0">
              <a:buNone/>
            </a:pPr>
            <a:r>
              <a:rPr lang="nl-NL" sz="2000" dirty="0">
                <a:ea typeface="ＭＳ Ｐゴシック" pitchFamily="3" charset="-128"/>
              </a:rPr>
              <a:t>Door een slechte inregeling van radiatorkranen onnodig hoog energieverbruik</a:t>
            </a:r>
          </a:p>
          <a:p>
            <a:pPr marL="457200" lvl="1" indent="0">
              <a:buNone/>
            </a:pPr>
            <a:r>
              <a:rPr lang="nl-NL" sz="2000" dirty="0">
                <a:ea typeface="ＭＳ Ｐゴシック" pitchFamily="3" charset="-128"/>
              </a:rPr>
              <a:t>De gemeente heeft 550 adressen geselecteerd</a:t>
            </a:r>
          </a:p>
          <a:p>
            <a:pPr marL="457200" lvl="1" indent="0">
              <a:buNone/>
            </a:pPr>
            <a:r>
              <a:rPr lang="nl-NL" sz="2000" dirty="0">
                <a:ea typeface="ＭＳ Ｐゴシック" pitchFamily="3" charset="-128"/>
              </a:rPr>
              <a:t>Dit project zou de radiatoren van 200 woningen per jaar “waterzijdig” </a:t>
            </a:r>
            <a:r>
              <a:rPr lang="nl-NL" sz="2000">
                <a:ea typeface="ＭＳ Ｐゴシック" pitchFamily="3" charset="-128"/>
              </a:rPr>
              <a:t>kunnen inregelen</a:t>
            </a:r>
            <a:endParaRPr lang="nl-NL" sz="2000" dirty="0">
              <a:ea typeface="ＭＳ Ｐゴシック" pitchFamily="3" charset="-128"/>
            </a:endParaRPr>
          </a:p>
          <a:p>
            <a:pPr marL="457200" lvl="1" indent="0">
              <a:buNone/>
            </a:pPr>
            <a:r>
              <a:rPr lang="nl-NL" sz="2000" dirty="0">
                <a:ea typeface="ＭＳ Ｐゴシック" pitchFamily="3" charset="-128"/>
              </a:rPr>
              <a:t>Een betaalde “Hoofdfixer” van de </a:t>
            </a:r>
            <a:r>
              <a:rPr lang="nl-NL" sz="2000" dirty="0" err="1">
                <a:ea typeface="ＭＳ Ｐゴシック" pitchFamily="3" charset="-128"/>
              </a:rPr>
              <a:t>Fixbrigade</a:t>
            </a:r>
            <a:r>
              <a:rPr lang="nl-NL" sz="2000" dirty="0">
                <a:ea typeface="ＭＳ Ｐゴシック" pitchFamily="3" charset="-128"/>
              </a:rPr>
              <a:t> krijgt halfjaarcontract (koude periode) van Almeerse Wind</a:t>
            </a:r>
          </a:p>
          <a:p>
            <a:pPr marL="457200" lvl="1" indent="0">
              <a:buNone/>
            </a:pPr>
            <a:r>
              <a:rPr lang="nl-NL" sz="2000" dirty="0">
                <a:ea typeface="ＭＳ Ｐゴシック" pitchFamily="3" charset="-128"/>
              </a:rPr>
              <a:t>De Hoofdfixer werft als projectleider technisch onderlegde medewerkers, bij voorkeur onder statushouders en Europese vluchtelingen. Of gebruik maken van leerwerkbedrijven.</a:t>
            </a:r>
            <a:endParaRPr lang="nl-NL" sz="1600" dirty="0">
              <a:ea typeface="ＭＳ Ｐゴシック" pitchFamily="3" charset="-128"/>
            </a:endParaRPr>
          </a:p>
        </p:txBody>
      </p:sp>
      <p:sp>
        <p:nvSpPr>
          <p:cNvPr id="6" name="Tijdelijke aanduiding voor inhoud 2">
            <a:extLst>
              <a:ext uri="{FF2B5EF4-FFF2-40B4-BE49-F238E27FC236}">
                <a16:creationId xmlns:a16="http://schemas.microsoft.com/office/drawing/2014/main" id="{FBFA98AA-14A2-1B70-BCDA-8E9AD5B62952}"/>
              </a:ext>
            </a:extLst>
          </p:cNvPr>
          <p:cNvSpPr txBox="1">
            <a:spLocks/>
          </p:cNvSpPr>
          <p:nvPr/>
        </p:nvSpPr>
        <p:spPr>
          <a:xfrm>
            <a:off x="1178540" y="1001279"/>
            <a:ext cx="728372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402  Energiezuinig inregelen radiatoren</a:t>
            </a:r>
          </a:p>
        </p:txBody>
      </p:sp>
    </p:spTree>
    <p:extLst>
      <p:ext uri="{BB962C8B-B14F-4D97-AF65-F5344CB8AC3E}">
        <p14:creationId xmlns:p14="http://schemas.microsoft.com/office/powerpoint/2010/main" val="248244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00469" y="6226628"/>
            <a:ext cx="5001095"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908699" y="1979720"/>
            <a:ext cx="6133816" cy="4246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Clusterindeling:</a:t>
            </a:r>
          </a:p>
          <a:p>
            <a:pPr lvl="1">
              <a:buFont typeface="Wingdings" panose="05000000000000000000" pitchFamily="2" charset="2"/>
              <a:buChar char="§"/>
            </a:pPr>
            <a:r>
              <a:rPr lang="nl-NL" sz="2000" dirty="0">
                <a:ea typeface="ＭＳ Ｐゴシック" pitchFamily="3" charset="-128"/>
              </a:rPr>
              <a:t>Cluster 1: Uitkeringen en donaties</a:t>
            </a:r>
          </a:p>
          <a:p>
            <a:pPr lvl="1">
              <a:buFont typeface="Wingdings" panose="05000000000000000000" pitchFamily="2" charset="2"/>
              <a:buChar char="§"/>
            </a:pPr>
            <a:r>
              <a:rPr lang="nl-NL" sz="2000" dirty="0">
                <a:ea typeface="ＭＳ Ｐゴシック" pitchFamily="3" charset="-128"/>
              </a:rPr>
              <a:t>Cluster 2: Opwekken stroom door wind en zon</a:t>
            </a:r>
          </a:p>
          <a:p>
            <a:pPr lvl="1">
              <a:buFont typeface="Wingdings" panose="05000000000000000000" pitchFamily="2" charset="2"/>
              <a:buChar char="§"/>
            </a:pPr>
            <a:r>
              <a:rPr lang="nl-NL" sz="2000" dirty="0">
                <a:ea typeface="ＭＳ Ｐゴシック" pitchFamily="3" charset="-128"/>
              </a:rPr>
              <a:t>Cluster 3: Opslag en energiemanagement</a:t>
            </a:r>
          </a:p>
          <a:p>
            <a:pPr lvl="1">
              <a:buFont typeface="Wingdings" panose="05000000000000000000" pitchFamily="2" charset="2"/>
              <a:buChar char="§"/>
            </a:pPr>
            <a:r>
              <a:rPr lang="nl-NL" sz="2000" dirty="0">
                <a:ea typeface="ＭＳ Ｐゴシック" pitchFamily="3" charset="-128"/>
              </a:rPr>
              <a:t>Cluster 4: Verwarming en mobiliteit</a:t>
            </a:r>
          </a:p>
          <a:p>
            <a:pPr marL="0" indent="0">
              <a:buNone/>
            </a:pPr>
            <a:endParaRPr lang="nl-NL" sz="2000" dirty="0">
              <a:ea typeface="ＭＳ Ｐゴシック" pitchFamily="3" charset="-128"/>
            </a:endParaRPr>
          </a:p>
          <a:p>
            <a:pPr marL="0" indent="0">
              <a:buNone/>
            </a:pPr>
            <a:r>
              <a:rPr lang="nl-NL" sz="2000" b="1" dirty="0">
                <a:ea typeface="ＭＳ Ｐゴシック" pitchFamily="3" charset="-128"/>
              </a:rPr>
              <a:t>Stemmen geschiedt volgens de statuten en de agenda:</a:t>
            </a:r>
          </a:p>
          <a:p>
            <a:pPr lvl="1"/>
            <a:r>
              <a:rPr lang="nl-NL" sz="2000" dirty="0">
                <a:ea typeface="ＭＳ Ｐゴシック" pitchFamily="3" charset="-128"/>
              </a:rPr>
              <a:t>1 stem per lid</a:t>
            </a:r>
          </a:p>
          <a:p>
            <a:pPr lvl="1"/>
            <a:r>
              <a:rPr lang="nl-NL" sz="2000" dirty="0">
                <a:ea typeface="ＭＳ Ｐゴシック" pitchFamily="3" charset="-128"/>
              </a:rPr>
              <a:t>Stemformulieren ter plaatse of vooraf inleveren</a:t>
            </a:r>
          </a:p>
          <a:p>
            <a:pPr lvl="1"/>
            <a:r>
              <a:rPr lang="nl-NL" sz="2000" dirty="0">
                <a:ea typeface="ＭＳ Ｐゴシック" pitchFamily="3" charset="-128"/>
              </a:rPr>
              <a:t>Maximaal 2 machtigingen per lid</a:t>
            </a:r>
          </a:p>
          <a:p>
            <a:pPr marL="0" indent="0">
              <a:buNone/>
            </a:pPr>
            <a:endParaRPr lang="nl-NL" sz="2000" dirty="0">
              <a:ea typeface="ＭＳ Ｐゴシック" pitchFamily="3" charset="-128"/>
            </a:endParaRP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1800225" y="1001279"/>
            <a:ext cx="6662040"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Clusterindeling en stemwijze</a:t>
            </a:r>
          </a:p>
        </p:txBody>
      </p:sp>
    </p:spTree>
    <p:extLst>
      <p:ext uri="{BB962C8B-B14F-4D97-AF65-F5344CB8AC3E}">
        <p14:creationId xmlns:p14="http://schemas.microsoft.com/office/powerpoint/2010/main" val="2422931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53515" y="6226628"/>
            <a:ext cx="5204733"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69330EBE-FA07-0332-10CD-01C90C07AF96}"/>
              </a:ext>
            </a:extLst>
          </p:cNvPr>
          <p:cNvSpPr txBox="1">
            <a:spLocks/>
          </p:cNvSpPr>
          <p:nvPr/>
        </p:nvSpPr>
        <p:spPr>
          <a:xfrm>
            <a:off x="1543050" y="1001279"/>
            <a:ext cx="691921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402  Energiezuinig inregelen radiatoren</a:t>
            </a:r>
          </a:p>
        </p:txBody>
      </p:sp>
      <p:pic>
        <p:nvPicPr>
          <p:cNvPr id="7" name="Afbeelding 6" descr="Afbeelding met tekst, clipart, schermopname&#10;&#10;Automatisch gegenereerde beschrijving">
            <a:extLst>
              <a:ext uri="{FF2B5EF4-FFF2-40B4-BE49-F238E27FC236}">
                <a16:creationId xmlns:a16="http://schemas.microsoft.com/office/drawing/2014/main" id="{580AA371-777F-3FA0-23BD-FAC9629B3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650" y="1965360"/>
            <a:ext cx="8282913" cy="4092540"/>
          </a:xfrm>
          <a:prstGeom prst="rect">
            <a:avLst/>
          </a:prstGeom>
        </p:spPr>
      </p:pic>
    </p:spTree>
    <p:extLst>
      <p:ext uri="{BB962C8B-B14F-4D97-AF65-F5344CB8AC3E}">
        <p14:creationId xmlns:p14="http://schemas.microsoft.com/office/powerpoint/2010/main" val="1492814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8" name="Tijdelijke aanduiding voor inhoud 2">
            <a:extLst>
              <a:ext uri="{FF2B5EF4-FFF2-40B4-BE49-F238E27FC236}">
                <a16:creationId xmlns:a16="http://schemas.microsoft.com/office/drawing/2014/main" id="{7EBF622E-9346-702C-C306-D9E407A85CD9}"/>
              </a:ext>
            </a:extLst>
          </p:cNvPr>
          <p:cNvSpPr txBox="1">
            <a:spLocks/>
          </p:cNvSpPr>
          <p:nvPr/>
        </p:nvSpPr>
        <p:spPr>
          <a:xfrm>
            <a:off x="1178540" y="1828800"/>
            <a:ext cx="9881345" cy="4397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nl-NL" sz="2000" b="1" dirty="0">
                <a:ea typeface="ＭＳ Ｐゴシック" pitchFamily="3" charset="-128"/>
              </a:rPr>
              <a:t>Innovaties en maatschappelijke impact</a:t>
            </a:r>
          </a:p>
          <a:p>
            <a:pPr marL="457200" lvl="1" indent="0">
              <a:buNone/>
            </a:pPr>
            <a:r>
              <a:rPr lang="nl-NL" sz="2000" dirty="0">
                <a:ea typeface="ＭＳ Ｐゴシック" pitchFamily="3" charset="-128"/>
              </a:rPr>
              <a:t>Wat je bespaart hoef je niet op te wekken</a:t>
            </a:r>
          </a:p>
          <a:p>
            <a:pPr marL="457200" lvl="1" indent="0">
              <a:buNone/>
            </a:pPr>
            <a:r>
              <a:rPr lang="nl-NL" sz="2000" dirty="0">
                <a:ea typeface="ＭＳ Ｐゴシック" pitchFamily="3" charset="-128"/>
              </a:rPr>
              <a:t>door de woningen kosteloos effectiever maken van de verwarmingsinstallatie </a:t>
            </a:r>
          </a:p>
          <a:p>
            <a:pPr marL="457200" lvl="1" indent="0">
              <a:buNone/>
            </a:pPr>
            <a:r>
              <a:rPr lang="nl-NL" sz="2000" dirty="0">
                <a:ea typeface="ＭＳ Ｐゴシック" pitchFamily="3" charset="-128"/>
              </a:rPr>
              <a:t>Besparingen komen uitsluitend ten goede aan Almeerse energiearmoedige woningeigenaren met een energielabel C of slechter</a:t>
            </a:r>
          </a:p>
          <a:p>
            <a:pPr marL="457200" lvl="1" indent="0">
              <a:buNone/>
            </a:pPr>
            <a:endParaRPr lang="nl-NL" sz="800" dirty="0">
              <a:ea typeface="ＭＳ Ｐゴシック" pitchFamily="3" charset="-128"/>
            </a:endParaRPr>
          </a:p>
          <a:p>
            <a:pPr marL="0" indent="0">
              <a:buNone/>
            </a:pPr>
            <a:r>
              <a:rPr lang="nl-NL" sz="2000" b="1" dirty="0">
                <a:ea typeface="ＭＳ Ｐゴシック" pitchFamily="3" charset="-128"/>
              </a:rPr>
              <a:t>Voordelen / barrières</a:t>
            </a:r>
          </a:p>
          <a:p>
            <a:pPr marL="457200" lvl="1" indent="0">
              <a:buNone/>
            </a:pPr>
            <a:r>
              <a:rPr lang="nl-NL" sz="2000" dirty="0">
                <a:ea typeface="ＭＳ Ｐゴシック" pitchFamily="3" charset="-128"/>
              </a:rPr>
              <a:t>Kosten: € 500,- per woning eenmalig </a:t>
            </a:r>
          </a:p>
          <a:p>
            <a:pPr marL="457200" lvl="1" indent="0">
              <a:buNone/>
            </a:pPr>
            <a:r>
              <a:rPr lang="nl-NL" sz="2000" dirty="0">
                <a:ea typeface="ＭＳ Ｐゴシック" pitchFamily="3" charset="-128"/>
              </a:rPr>
              <a:t>Geschatte energiebesparing per woning: 10 % van € 1.800,- = € 180,- per jaar</a:t>
            </a:r>
          </a:p>
          <a:p>
            <a:pPr marL="457200" lvl="1" indent="0">
              <a:buNone/>
            </a:pPr>
            <a:r>
              <a:rPr lang="nl-NL" sz="2000" dirty="0">
                <a:ea typeface="ＭＳ Ｐゴシック" pitchFamily="3" charset="-128"/>
              </a:rPr>
              <a:t>Geen baten / winst voor Almeerse Wind</a:t>
            </a:r>
          </a:p>
          <a:p>
            <a:pPr marL="457200" lvl="1" indent="0">
              <a:buNone/>
            </a:pPr>
            <a:r>
              <a:rPr lang="nl-NL" sz="2000" dirty="0">
                <a:ea typeface="ＭＳ Ｐゴシック" pitchFamily="3" charset="-128"/>
              </a:rPr>
              <a:t>Eventueel eigen bijdrage per woning van bijvoorbeeld € 200,-</a:t>
            </a:r>
          </a:p>
          <a:p>
            <a:pPr marL="457200" lvl="1" indent="0">
              <a:buNone/>
            </a:pPr>
            <a:r>
              <a:rPr lang="nl-NL" sz="2000" dirty="0">
                <a:ea typeface="ＭＳ Ｐゴシック" pitchFamily="3" charset="-128"/>
              </a:rPr>
              <a:t>NB: uitsluitend woningeigenaren, omdat woningcorporaties geen derden aan hun installaties laten werken</a:t>
            </a:r>
          </a:p>
          <a:p>
            <a:pPr lvl="1">
              <a:buFont typeface="Courier New" panose="02070309020205020404" pitchFamily="49" charset="0"/>
              <a:buChar char="o"/>
            </a:pPr>
            <a:endParaRPr lang="nl-NL" dirty="0">
              <a:ea typeface="ＭＳ Ｐゴシック" pitchFamily="3" charset="-128"/>
            </a:endParaRPr>
          </a:p>
        </p:txBody>
      </p:sp>
      <p:sp>
        <p:nvSpPr>
          <p:cNvPr id="3" name="Tijdelijke aanduiding voor inhoud 2">
            <a:extLst>
              <a:ext uri="{FF2B5EF4-FFF2-40B4-BE49-F238E27FC236}">
                <a16:creationId xmlns:a16="http://schemas.microsoft.com/office/drawing/2014/main" id="{429BD36A-1743-7A56-15C6-1A1A19470B0B}"/>
              </a:ext>
            </a:extLst>
          </p:cNvPr>
          <p:cNvSpPr txBox="1">
            <a:spLocks/>
          </p:cNvSpPr>
          <p:nvPr/>
        </p:nvSpPr>
        <p:spPr>
          <a:xfrm>
            <a:off x="1178540" y="1001279"/>
            <a:ext cx="728372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402  Energiezuinig inregelen radiatoren</a:t>
            </a:r>
          </a:p>
        </p:txBody>
      </p:sp>
      <p:sp>
        <p:nvSpPr>
          <p:cNvPr id="4" name="Tekstvak 3">
            <a:extLst>
              <a:ext uri="{FF2B5EF4-FFF2-40B4-BE49-F238E27FC236}">
                <a16:creationId xmlns:a16="http://schemas.microsoft.com/office/drawing/2014/main" id="{B4A1FF94-2085-0742-2BA1-6F0B8FCCD6AB}"/>
              </a:ext>
            </a:extLst>
          </p:cNvPr>
          <p:cNvSpPr txBox="1"/>
          <p:nvPr/>
        </p:nvSpPr>
        <p:spPr>
          <a:xfrm>
            <a:off x="3753523" y="6226628"/>
            <a:ext cx="5304746"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3681566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32A8ED-FB79-AFA9-4C21-F90D1499B517}"/>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7" name="Tijdelijke aanduiding voor inhoud 2">
            <a:extLst>
              <a:ext uri="{FF2B5EF4-FFF2-40B4-BE49-F238E27FC236}">
                <a16:creationId xmlns:a16="http://schemas.microsoft.com/office/drawing/2014/main" id="{F55F4EE3-271B-0BE2-E64D-1F03C5E1D09E}"/>
              </a:ext>
            </a:extLst>
          </p:cNvPr>
          <p:cNvSpPr txBox="1">
            <a:spLocks/>
          </p:cNvSpPr>
          <p:nvPr/>
        </p:nvSpPr>
        <p:spPr>
          <a:xfrm>
            <a:off x="1178540" y="1814513"/>
            <a:ext cx="9881345" cy="3729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Uitvoering:</a:t>
            </a:r>
          </a:p>
          <a:p>
            <a:pPr marL="457200" lvl="1" indent="0">
              <a:buNone/>
            </a:pPr>
            <a:r>
              <a:rPr lang="nl-NL" sz="2000" dirty="0">
                <a:ea typeface="ＭＳ Ｐゴシック" pitchFamily="3" charset="-128"/>
              </a:rPr>
              <a:t>Eigenaar van het project is Martin Wiegertjes</a:t>
            </a:r>
          </a:p>
          <a:p>
            <a:pPr marL="457200" lvl="1" indent="0">
              <a:buNone/>
            </a:pPr>
            <a:r>
              <a:rPr lang="nl-NL" sz="2000" dirty="0">
                <a:ea typeface="ＭＳ Ｐゴシック" pitchFamily="3" charset="-128"/>
              </a:rPr>
              <a:t>Het bestuur stelt de projectleider aan (de “Hoofdfixer”)</a:t>
            </a:r>
          </a:p>
          <a:p>
            <a:pPr lvl="1">
              <a:buFont typeface="Courier New" panose="02070309020205020404" pitchFamily="49" charset="0"/>
              <a:buChar char="o"/>
            </a:pPr>
            <a:endParaRPr lang="nl-NL" sz="800" b="1" dirty="0">
              <a:ea typeface="ＭＳ Ｐゴシック" pitchFamily="3" charset="-128"/>
            </a:endParaRPr>
          </a:p>
          <a:p>
            <a:pPr marL="0" indent="0">
              <a:buNone/>
            </a:pPr>
            <a:r>
              <a:rPr lang="nl-NL" sz="2000" b="1" dirty="0">
                <a:ea typeface="ＭＳ Ｐゴシック" pitchFamily="3" charset="-128"/>
              </a:rPr>
              <a:t>Indicatieve bedragen, bijdrage uit winstverdeling 2022</a:t>
            </a:r>
          </a:p>
          <a:p>
            <a:pPr marL="457200" lvl="1" indent="0">
              <a:buNone/>
            </a:pPr>
            <a:r>
              <a:rPr lang="nl-NL" sz="2000" dirty="0">
                <a:ea typeface="ＭＳ Ｐゴシック" pitchFamily="3" charset="-128"/>
              </a:rPr>
              <a:t>Totaal 1 seizoen: € 100.000,-, daarna € 90.000,- per seizoen</a:t>
            </a:r>
          </a:p>
          <a:p>
            <a:pPr marL="457200" lvl="1" indent="0">
              <a:buNone/>
            </a:pPr>
            <a:r>
              <a:rPr lang="nl-NL" sz="2000" dirty="0">
                <a:ea typeface="ＭＳ Ｐゴシック" pitchFamily="3" charset="-128"/>
              </a:rPr>
              <a:t>Zo mogelijk 50% Almeerse Wind en 50% Gemeente Almere, per jaar te regelen met de gemeente</a:t>
            </a:r>
          </a:p>
          <a:p>
            <a:pPr marL="457200" lvl="1" indent="0">
              <a:buNone/>
            </a:pPr>
            <a:endParaRPr lang="nl-NL" sz="800" dirty="0">
              <a:ea typeface="ＭＳ Ｐゴシック" pitchFamily="3" charset="-128"/>
            </a:endParaRPr>
          </a:p>
          <a:p>
            <a:pPr marL="0" indent="0">
              <a:buNone/>
            </a:pPr>
            <a:r>
              <a:rPr lang="nl-NL" sz="2000" dirty="0">
                <a:ea typeface="ＭＳ Ｐゴシック" pitchFamily="3" charset="-128"/>
              </a:rPr>
              <a:t>NB: Bij KT en LT uitgaven dient het bestuur goedkeuring te verlenen voor bedragen lager dan  € 20.000,-. Voor bedragen boven € 20.000,- is goedkeuring noodzakelijk door de ALV.</a:t>
            </a:r>
            <a:endParaRPr lang="nl-NL" sz="2000" b="1"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a:p>
            <a:pPr marL="0" indent="0">
              <a:buNone/>
            </a:pPr>
            <a:endParaRPr lang="nl-NL" sz="2400" dirty="0">
              <a:ea typeface="ＭＳ Ｐゴシック" pitchFamily="3" charset="-128"/>
            </a:endParaRPr>
          </a:p>
        </p:txBody>
      </p:sp>
      <p:sp>
        <p:nvSpPr>
          <p:cNvPr id="3" name="Tijdelijke aanduiding voor inhoud 2">
            <a:extLst>
              <a:ext uri="{FF2B5EF4-FFF2-40B4-BE49-F238E27FC236}">
                <a16:creationId xmlns:a16="http://schemas.microsoft.com/office/drawing/2014/main" id="{4C9A9BC9-5781-7DFD-E71C-11427810BCB6}"/>
              </a:ext>
            </a:extLst>
          </p:cNvPr>
          <p:cNvSpPr txBox="1">
            <a:spLocks/>
          </p:cNvSpPr>
          <p:nvPr/>
        </p:nvSpPr>
        <p:spPr>
          <a:xfrm>
            <a:off x="1178540" y="1001279"/>
            <a:ext cx="728372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402  Energiezuinig inregelen radiatoren</a:t>
            </a:r>
          </a:p>
        </p:txBody>
      </p:sp>
      <p:sp>
        <p:nvSpPr>
          <p:cNvPr id="5" name="Tekstvak 4">
            <a:extLst>
              <a:ext uri="{FF2B5EF4-FFF2-40B4-BE49-F238E27FC236}">
                <a16:creationId xmlns:a16="http://schemas.microsoft.com/office/drawing/2014/main" id="{BA9F2A35-DE7C-8AE1-5F7A-AFEDFB63A25D}"/>
              </a:ext>
            </a:extLst>
          </p:cNvPr>
          <p:cNvSpPr txBox="1"/>
          <p:nvPr/>
        </p:nvSpPr>
        <p:spPr>
          <a:xfrm>
            <a:off x="3753523" y="6226628"/>
            <a:ext cx="5304746"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2005888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53523" y="6226628"/>
            <a:ext cx="5304746"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78540" y="2046514"/>
            <a:ext cx="9881345" cy="3918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a:t>
            </a:r>
            <a:r>
              <a:rPr lang="nl-NL" sz="2000" dirty="0">
                <a:ea typeface="ＭＳ Ｐゴシック" pitchFamily="3" charset="-128"/>
              </a:rPr>
              <a:t>John van Diepen, directeur Ontwikkeling Almeerse Wind</a:t>
            </a: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Achtergrond laadpalen</a:t>
            </a:r>
          </a:p>
          <a:p>
            <a:pPr marL="457200" lvl="1" indent="0">
              <a:buNone/>
            </a:pPr>
            <a:r>
              <a:rPr lang="nl-NL" sz="2000" dirty="0">
                <a:ea typeface="ＭＳ Ｐゴシック" pitchFamily="3" charset="-128"/>
              </a:rPr>
              <a:t>Elektrisch laden van (deel)auto’s zal een enorme vlucht nemen</a:t>
            </a:r>
          </a:p>
          <a:p>
            <a:pPr marL="457200" lvl="1" indent="0">
              <a:buNone/>
            </a:pPr>
            <a:r>
              <a:rPr lang="nl-NL" sz="2000" dirty="0">
                <a:ea typeface="ＭＳ Ｐゴシック" pitchFamily="3" charset="-128"/>
              </a:rPr>
              <a:t>Concessies voor plaatsen en exploiteren van laadpalen in de openbare ruimte worden door de gemeente uitgegeven</a:t>
            </a:r>
          </a:p>
          <a:p>
            <a:pPr marL="457200" lvl="1" indent="0">
              <a:buNone/>
            </a:pPr>
            <a:r>
              <a:rPr lang="nl-NL" sz="2000" dirty="0">
                <a:ea typeface="ＭＳ Ｐゴシック" pitchFamily="3" charset="-128"/>
              </a:rPr>
              <a:t>Commerciële laadpaal exploitanten (Charge Point Operators of </a:t>
            </a:r>
            <a:r>
              <a:rPr lang="nl-NL" sz="2000" dirty="0" err="1">
                <a:ea typeface="ＭＳ Ｐゴシック" pitchFamily="3" charset="-128"/>
              </a:rPr>
              <a:t>CPO’s</a:t>
            </a:r>
            <a:r>
              <a:rPr lang="nl-NL" sz="2000" dirty="0">
                <a:ea typeface="ＭＳ Ｐゴシック" pitchFamily="3" charset="-128"/>
              </a:rPr>
              <a:t>) schrijven daarop in</a:t>
            </a:r>
          </a:p>
          <a:p>
            <a:pPr marL="457200" lvl="1" indent="0">
              <a:buNone/>
            </a:pPr>
            <a:r>
              <a:rPr lang="nl-NL" sz="2000" dirty="0">
                <a:ea typeface="ＭＳ Ｐゴシック" pitchFamily="3" charset="-128"/>
              </a:rPr>
              <a:t>Wie er ook wint, de elektriciteit wordt exclusief en mogelijk met overwinst verkocht</a:t>
            </a:r>
          </a:p>
          <a:p>
            <a:pPr marL="457200" lvl="1" indent="0">
              <a:buNone/>
            </a:pPr>
            <a:endParaRPr lang="nl-NL" sz="800" dirty="0">
              <a:ea typeface="ＭＳ Ｐゴシック" pitchFamily="3" charset="-128"/>
            </a:endParaRPr>
          </a:p>
          <a:p>
            <a:pPr marL="457200" lvl="1" indent="0">
              <a:buNone/>
            </a:pPr>
            <a:r>
              <a:rPr lang="nl-NL" sz="2000" dirty="0">
                <a:ea typeface="ＭＳ Ｐゴシック" pitchFamily="3" charset="-128"/>
              </a:rPr>
              <a:t>Echter: als openbare laadpalen in democratisch en collectief bezit zijn, hebben afnemers meer grip op een eerlijke en transparante prijs (“kostprijs plus”)</a:t>
            </a:r>
          </a:p>
          <a:p>
            <a:pPr marL="457200" lvl="1" indent="0">
              <a:buNone/>
            </a:pPr>
            <a:r>
              <a:rPr lang="nl-NL" sz="2000" dirty="0">
                <a:ea typeface="ＭＳ Ｐゴシック" pitchFamily="3" charset="-128"/>
              </a:rPr>
              <a:t>En de tendens binnen Provinciale Staten is sterk gericht op burger-zeggenschap</a:t>
            </a:r>
          </a:p>
          <a:p>
            <a:pPr marL="0" indent="0">
              <a:buNone/>
            </a:pPr>
            <a:endParaRPr lang="nl-NL" sz="2000" b="1" dirty="0">
              <a:ea typeface="ＭＳ Ｐゴシック" pitchFamily="3" charset="-128"/>
            </a:endParaRPr>
          </a:p>
          <a:p>
            <a:pPr marL="0" indent="0">
              <a:buNone/>
            </a:pPr>
            <a:endParaRPr lang="nl-NL" sz="1600" dirty="0">
              <a:ea typeface="ＭＳ Ｐゴシック" pitchFamily="3" charset="-128"/>
            </a:endParaRPr>
          </a:p>
        </p:txBody>
      </p:sp>
      <p:sp>
        <p:nvSpPr>
          <p:cNvPr id="6" name="Tijdelijke aanduiding voor inhoud 2">
            <a:extLst>
              <a:ext uri="{FF2B5EF4-FFF2-40B4-BE49-F238E27FC236}">
                <a16:creationId xmlns:a16="http://schemas.microsoft.com/office/drawing/2014/main" id="{FBFA98AA-14A2-1B70-BCDA-8E9AD5B62952}"/>
              </a:ext>
            </a:extLst>
          </p:cNvPr>
          <p:cNvSpPr txBox="1">
            <a:spLocks/>
          </p:cNvSpPr>
          <p:nvPr/>
        </p:nvSpPr>
        <p:spPr>
          <a:xfrm>
            <a:off x="2363053" y="1001279"/>
            <a:ext cx="519503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403  Collectieve Laadpalen </a:t>
            </a:r>
          </a:p>
        </p:txBody>
      </p:sp>
    </p:spTree>
    <p:extLst>
      <p:ext uri="{BB962C8B-B14F-4D97-AF65-F5344CB8AC3E}">
        <p14:creationId xmlns:p14="http://schemas.microsoft.com/office/powerpoint/2010/main" val="2624747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53515" y="6226628"/>
            <a:ext cx="5204733" cy="369332"/>
          </a:xfrm>
          <a:prstGeom prst="rect">
            <a:avLst/>
          </a:prstGeom>
          <a:noFill/>
        </p:spPr>
        <p:txBody>
          <a:bodyPr wrap="square" rtlCol="0">
            <a:spAutoFit/>
          </a:bodyPr>
          <a:lstStyle/>
          <a:p>
            <a:pPr algn="ctr"/>
            <a:r>
              <a:rPr lang="nl-NL" dirty="0">
                <a:solidFill>
                  <a:schemeClr val="accent1">
                    <a:lumMod val="75000"/>
                  </a:schemeClr>
                </a:solidFill>
              </a:rPr>
              <a:t>Winstbestemming 16e ALV Almeerse Wind</a:t>
            </a:r>
          </a:p>
        </p:txBody>
      </p:sp>
      <p:sp>
        <p:nvSpPr>
          <p:cNvPr id="4" name="Tijdelijke aanduiding voor inhoud 2">
            <a:extLst>
              <a:ext uri="{FF2B5EF4-FFF2-40B4-BE49-F238E27FC236}">
                <a16:creationId xmlns:a16="http://schemas.microsoft.com/office/drawing/2014/main" id="{0E57284D-7995-D224-81CC-F18A0CBEE436}"/>
              </a:ext>
            </a:extLst>
          </p:cNvPr>
          <p:cNvSpPr txBox="1">
            <a:spLocks/>
          </p:cNvSpPr>
          <p:nvPr/>
        </p:nvSpPr>
        <p:spPr>
          <a:xfrm>
            <a:off x="2363053" y="1001279"/>
            <a:ext cx="519503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403  Collectieve Laadpalen </a:t>
            </a:r>
          </a:p>
        </p:txBody>
      </p:sp>
      <p:sp>
        <p:nvSpPr>
          <p:cNvPr id="9" name="Tijdelijke aanduiding voor inhoud 2">
            <a:extLst>
              <a:ext uri="{FF2B5EF4-FFF2-40B4-BE49-F238E27FC236}">
                <a16:creationId xmlns:a16="http://schemas.microsoft.com/office/drawing/2014/main" id="{8183AB88-81E0-09AD-8892-ADB67F375270}"/>
              </a:ext>
            </a:extLst>
          </p:cNvPr>
          <p:cNvSpPr txBox="1">
            <a:spLocks/>
          </p:cNvSpPr>
          <p:nvPr/>
        </p:nvSpPr>
        <p:spPr>
          <a:xfrm>
            <a:off x="979714" y="1883224"/>
            <a:ext cx="5976257" cy="4207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Beschrijving project</a:t>
            </a:r>
          </a:p>
          <a:p>
            <a:pPr marL="457200" lvl="1" indent="0">
              <a:buNone/>
            </a:pPr>
            <a:r>
              <a:rPr lang="nl-NL" sz="2000" dirty="0">
                <a:ea typeface="ＭＳ Ｐゴシック" pitchFamily="3" charset="-128"/>
              </a:rPr>
              <a:t>Almeerse Wind (samen met Energie van Flevoland) wil een zo groot mogelijk deel van de concessies verwerven voor laadpalen in de openbare ruimte</a:t>
            </a:r>
          </a:p>
          <a:p>
            <a:pPr marL="457200" lvl="1" indent="0">
              <a:buNone/>
            </a:pPr>
            <a:r>
              <a:rPr lang="nl-NL" sz="2000" dirty="0">
                <a:ea typeface="ＭＳ Ｐゴシック" pitchFamily="3" charset="-128"/>
              </a:rPr>
              <a:t>In de periode 2024 t/m 2027</a:t>
            </a:r>
          </a:p>
          <a:p>
            <a:pPr marL="457200" lvl="1" indent="0">
              <a:buNone/>
            </a:pPr>
            <a:r>
              <a:rPr lang="nl-NL" sz="2000" dirty="0">
                <a:ea typeface="ＭＳ Ｐゴシック" pitchFamily="3" charset="-128"/>
              </a:rPr>
              <a:t>Uitvoering door een extern aan te trekken projectleider, die rapporteert aan het bestuur van Almeerse Wind</a:t>
            </a:r>
          </a:p>
          <a:p>
            <a:pPr marL="457200" lvl="1" indent="0">
              <a:buNone/>
            </a:pPr>
            <a:r>
              <a:rPr lang="nl-NL" sz="2000" dirty="0">
                <a:ea typeface="ＭＳ Ｐゴシック" pitchFamily="3" charset="-128"/>
              </a:rPr>
              <a:t>Hierover is contact met een terzake kundig coöperatief bedrijf, dat kan mankracht kan leveren</a:t>
            </a:r>
          </a:p>
          <a:p>
            <a:pPr marL="457200" lvl="1" indent="0">
              <a:buNone/>
            </a:pPr>
            <a:endParaRPr lang="nl-NL" sz="800" dirty="0">
              <a:ea typeface="ＭＳ Ｐゴシック" pitchFamily="3" charset="-128"/>
            </a:endParaRPr>
          </a:p>
          <a:p>
            <a:pPr marL="457200" lvl="1" indent="0">
              <a:buNone/>
            </a:pPr>
            <a:r>
              <a:rPr lang="nl-NL" sz="2000" dirty="0">
                <a:ea typeface="ＭＳ Ｐゴシック" pitchFamily="3" charset="-128"/>
              </a:rPr>
              <a:t>Voor het aanbesteden van concessies is het </a:t>
            </a:r>
            <a:r>
              <a:rPr lang="nl-NL" sz="2000" dirty="0">
                <a:ea typeface="ＭＳ Ｐゴシック" pitchFamily="3" charset="-128"/>
                <a:hlinkClick r:id="rId3"/>
              </a:rPr>
              <a:t>samenwerkingsverband MRA-elektrisch </a:t>
            </a:r>
            <a:r>
              <a:rPr lang="nl-NL" sz="2000" dirty="0">
                <a:ea typeface="ＭＳ Ｐゴシック" pitchFamily="3" charset="-128"/>
              </a:rPr>
              <a:t>opgezet.</a:t>
            </a:r>
          </a:p>
          <a:p>
            <a:pPr marL="457200" lvl="1" indent="0">
              <a:buNone/>
            </a:pPr>
            <a:endParaRPr lang="nl-NL" sz="1600" b="1" dirty="0">
              <a:ea typeface="ＭＳ Ｐゴシック" pitchFamily="3" charset="-128"/>
            </a:endParaRPr>
          </a:p>
        </p:txBody>
      </p:sp>
      <p:pic>
        <p:nvPicPr>
          <p:cNvPr id="11" name="Afbeelding 10" descr="Afbeelding met tekst, boom, weg, buitenshuis&#10;&#10;Automatisch gegenereerde beschrijving">
            <a:extLst>
              <a:ext uri="{FF2B5EF4-FFF2-40B4-BE49-F238E27FC236}">
                <a16:creationId xmlns:a16="http://schemas.microsoft.com/office/drawing/2014/main" id="{28371AAA-1E51-8B19-B9CF-40A8AC354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3613" y="2046513"/>
            <a:ext cx="3949608" cy="4044043"/>
          </a:xfrm>
          <a:prstGeom prst="rect">
            <a:avLst/>
          </a:prstGeom>
        </p:spPr>
      </p:pic>
    </p:spTree>
    <p:extLst>
      <p:ext uri="{BB962C8B-B14F-4D97-AF65-F5344CB8AC3E}">
        <p14:creationId xmlns:p14="http://schemas.microsoft.com/office/powerpoint/2010/main" val="4150659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8" name="Tijdelijke aanduiding voor inhoud 2">
            <a:extLst>
              <a:ext uri="{FF2B5EF4-FFF2-40B4-BE49-F238E27FC236}">
                <a16:creationId xmlns:a16="http://schemas.microsoft.com/office/drawing/2014/main" id="{7EBF622E-9346-702C-C306-D9E407A85CD9}"/>
              </a:ext>
            </a:extLst>
          </p:cNvPr>
          <p:cNvSpPr txBox="1">
            <a:spLocks/>
          </p:cNvSpPr>
          <p:nvPr/>
        </p:nvSpPr>
        <p:spPr>
          <a:xfrm>
            <a:off x="2775847" y="1828800"/>
            <a:ext cx="8606518" cy="4397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nl-NL" sz="2000" b="1" dirty="0">
                <a:ea typeface="ＭＳ Ｐゴシック" pitchFamily="3" charset="-128"/>
              </a:rPr>
              <a:t>Activiteiten voor de korte termijn</a:t>
            </a:r>
          </a:p>
          <a:p>
            <a:pPr marL="457200" lvl="1" indent="0">
              <a:lnSpc>
                <a:spcPct val="110000"/>
              </a:lnSpc>
              <a:buNone/>
            </a:pPr>
            <a:r>
              <a:rPr lang="nl-NL" sz="2000" dirty="0">
                <a:ea typeface="ＭＳ Ｐゴシック" pitchFamily="3" charset="-128"/>
              </a:rPr>
              <a:t>Kennismaken met externe projectleider</a:t>
            </a:r>
          </a:p>
          <a:p>
            <a:pPr marL="457200" lvl="1" indent="0">
              <a:lnSpc>
                <a:spcPct val="110000"/>
              </a:lnSpc>
              <a:buNone/>
            </a:pPr>
            <a:r>
              <a:rPr lang="nl-NL" sz="2000" dirty="0">
                <a:ea typeface="ＭＳ Ｐゴシック" pitchFamily="3" charset="-128"/>
              </a:rPr>
              <a:t>Toelichting werkwijze reguliere aanbestedingen</a:t>
            </a:r>
          </a:p>
          <a:p>
            <a:pPr marL="457200" lvl="1" indent="0">
              <a:lnSpc>
                <a:spcPct val="110000"/>
              </a:lnSpc>
              <a:buNone/>
            </a:pPr>
            <a:r>
              <a:rPr lang="nl-NL" sz="2000" dirty="0">
                <a:ea typeface="ＭＳ Ｐゴシック" pitchFamily="3" charset="-128"/>
              </a:rPr>
              <a:t>Inlezen doelstellingen MRA-e</a:t>
            </a:r>
          </a:p>
          <a:p>
            <a:pPr marL="457200" lvl="1" indent="0">
              <a:lnSpc>
                <a:spcPct val="110000"/>
              </a:lnSpc>
              <a:buNone/>
            </a:pPr>
            <a:r>
              <a:rPr lang="nl-NL" sz="2000" dirty="0">
                <a:ea typeface="ＭＳ Ｐゴシック" pitchFamily="3" charset="-128"/>
              </a:rPr>
              <a:t>Laadpaal opgave t/m 2035 in beeld brengen</a:t>
            </a:r>
          </a:p>
          <a:p>
            <a:pPr marL="457200" lvl="1" indent="0">
              <a:lnSpc>
                <a:spcPct val="110000"/>
              </a:lnSpc>
              <a:buNone/>
            </a:pPr>
            <a:r>
              <a:rPr lang="nl-NL" sz="2000" dirty="0">
                <a:ea typeface="ＭＳ Ｐゴシック" pitchFamily="3" charset="-128"/>
              </a:rPr>
              <a:t>Matchen doelstellingen aan coöperatief aanbod in maatschappelijke tender</a:t>
            </a:r>
          </a:p>
          <a:p>
            <a:pPr marL="457200" lvl="1" indent="0">
              <a:lnSpc>
                <a:spcPct val="110000"/>
              </a:lnSpc>
              <a:buNone/>
            </a:pPr>
            <a:r>
              <a:rPr lang="nl-NL" sz="2000" dirty="0">
                <a:ea typeface="ＭＳ Ｐゴシック" pitchFamily="3" charset="-128"/>
              </a:rPr>
              <a:t>Afstemmen strategie met besturen Almeerse Wind en Energie van Flevoland</a:t>
            </a:r>
          </a:p>
          <a:p>
            <a:pPr marL="457200" lvl="1" indent="0">
              <a:lnSpc>
                <a:spcPct val="110000"/>
              </a:lnSpc>
              <a:buNone/>
            </a:pPr>
            <a:endParaRPr lang="nl-NL" sz="800" dirty="0">
              <a:ea typeface="ＭＳ Ｐゴシック" pitchFamily="3" charset="-128"/>
            </a:endParaRPr>
          </a:p>
          <a:p>
            <a:pPr marL="0" indent="0">
              <a:lnSpc>
                <a:spcPct val="110000"/>
              </a:lnSpc>
              <a:buNone/>
            </a:pPr>
            <a:r>
              <a:rPr lang="nl-NL" sz="2000" b="1" dirty="0">
                <a:ea typeface="ＭＳ Ｐゴシック" pitchFamily="3" charset="-128"/>
              </a:rPr>
              <a:t>Voorwaarde voor laadpalen organisatie</a:t>
            </a:r>
          </a:p>
          <a:p>
            <a:pPr marL="457200" lvl="1" indent="0">
              <a:lnSpc>
                <a:spcPct val="110000"/>
              </a:lnSpc>
              <a:buNone/>
            </a:pPr>
            <a:r>
              <a:rPr lang="nl-NL" sz="2000" dirty="0">
                <a:ea typeface="ＭＳ Ｐゴシック" pitchFamily="3" charset="-128"/>
              </a:rPr>
              <a:t>Onderschrijven van de principes van de </a:t>
            </a:r>
            <a:r>
              <a:rPr lang="nl-NL" sz="2000" dirty="0">
                <a:ea typeface="ＭＳ Ｐゴシック" pitchFamily="3" charset="-128"/>
                <a:hlinkClick r:id="rId3"/>
              </a:rPr>
              <a:t>Energie Samen Charter</a:t>
            </a:r>
            <a:endParaRPr lang="nl-NL" sz="2000" dirty="0">
              <a:ea typeface="ＭＳ Ｐゴシック" pitchFamily="3" charset="-128"/>
            </a:endParaRPr>
          </a:p>
        </p:txBody>
      </p:sp>
      <p:sp>
        <p:nvSpPr>
          <p:cNvPr id="4" name="Tekstvak 3">
            <a:extLst>
              <a:ext uri="{FF2B5EF4-FFF2-40B4-BE49-F238E27FC236}">
                <a16:creationId xmlns:a16="http://schemas.microsoft.com/office/drawing/2014/main" id="{B4A1FF94-2085-0742-2BA1-6F0B8FCCD6AB}"/>
              </a:ext>
            </a:extLst>
          </p:cNvPr>
          <p:cNvSpPr txBox="1"/>
          <p:nvPr/>
        </p:nvSpPr>
        <p:spPr>
          <a:xfrm>
            <a:off x="3753523" y="6226628"/>
            <a:ext cx="5304746"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2" name="Tijdelijke aanduiding voor inhoud 2">
            <a:extLst>
              <a:ext uri="{FF2B5EF4-FFF2-40B4-BE49-F238E27FC236}">
                <a16:creationId xmlns:a16="http://schemas.microsoft.com/office/drawing/2014/main" id="{E135C471-75AC-7D28-C467-1B36BFAB48BF}"/>
              </a:ext>
            </a:extLst>
          </p:cNvPr>
          <p:cNvSpPr txBox="1">
            <a:spLocks/>
          </p:cNvSpPr>
          <p:nvPr/>
        </p:nvSpPr>
        <p:spPr>
          <a:xfrm>
            <a:off x="3163174" y="1001279"/>
            <a:ext cx="4478601"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403  Collectieve Laadpalen </a:t>
            </a:r>
          </a:p>
        </p:txBody>
      </p:sp>
      <p:pic>
        <p:nvPicPr>
          <p:cNvPr id="7" name="Afbeelding 6" descr="Afbeelding met statief&#10;&#10;Automatisch gegenereerde beschrijving">
            <a:extLst>
              <a:ext uri="{FF2B5EF4-FFF2-40B4-BE49-F238E27FC236}">
                <a16:creationId xmlns:a16="http://schemas.microsoft.com/office/drawing/2014/main" id="{BE6DD5DF-3D0B-E2A1-07C4-294F31438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44" y="544285"/>
            <a:ext cx="2265687" cy="5682343"/>
          </a:xfrm>
          <a:prstGeom prst="rect">
            <a:avLst/>
          </a:prstGeom>
        </p:spPr>
      </p:pic>
    </p:spTree>
    <p:extLst>
      <p:ext uri="{BB962C8B-B14F-4D97-AF65-F5344CB8AC3E}">
        <p14:creationId xmlns:p14="http://schemas.microsoft.com/office/powerpoint/2010/main" val="1524521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32A8ED-FB79-AFA9-4C21-F90D1499B517}"/>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7" name="Tijdelijke aanduiding voor inhoud 2">
            <a:extLst>
              <a:ext uri="{FF2B5EF4-FFF2-40B4-BE49-F238E27FC236}">
                <a16:creationId xmlns:a16="http://schemas.microsoft.com/office/drawing/2014/main" id="{F55F4EE3-271B-0BE2-E64D-1F03C5E1D09E}"/>
              </a:ext>
            </a:extLst>
          </p:cNvPr>
          <p:cNvSpPr txBox="1">
            <a:spLocks/>
          </p:cNvSpPr>
          <p:nvPr/>
        </p:nvSpPr>
        <p:spPr>
          <a:xfrm>
            <a:off x="1178540" y="1814513"/>
            <a:ext cx="9881345" cy="4412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Voordelen / barrières</a:t>
            </a:r>
          </a:p>
          <a:p>
            <a:pPr marL="457200" lvl="1" indent="0">
              <a:buNone/>
            </a:pPr>
            <a:r>
              <a:rPr lang="nl-NL" sz="2000" dirty="0">
                <a:ea typeface="ＭＳ Ｐゴシック" pitchFamily="3" charset="-128"/>
              </a:rPr>
              <a:t>Versnellen uitrol van een dekkend laadpalen netwerk in Flevoland</a:t>
            </a:r>
          </a:p>
          <a:p>
            <a:pPr marL="457200" lvl="1" indent="0">
              <a:buNone/>
            </a:pPr>
            <a:r>
              <a:rPr lang="nl-NL" sz="2000" dirty="0">
                <a:ea typeface="ＭＳ Ｐゴシック" pitchFamily="3" charset="-128"/>
              </a:rPr>
              <a:t>Voorrang aan lokale opwek van elektriciteit (eigen turbines en zon op dak)</a:t>
            </a:r>
          </a:p>
          <a:p>
            <a:pPr marL="457200" lvl="1" indent="0">
              <a:buNone/>
            </a:pPr>
            <a:r>
              <a:rPr lang="nl-NL" sz="2000" dirty="0">
                <a:ea typeface="ＭＳ Ｐゴシック" pitchFamily="3" charset="-128"/>
              </a:rPr>
              <a:t>Eerlijke en transparante tarieven (kostprijs-plus)</a:t>
            </a:r>
          </a:p>
          <a:p>
            <a:pPr marL="457200" lvl="1" indent="0">
              <a:buNone/>
            </a:pPr>
            <a:r>
              <a:rPr lang="nl-NL" sz="2000" dirty="0">
                <a:ea typeface="ＭＳ Ｐゴシック" pitchFamily="3" charset="-128"/>
              </a:rPr>
              <a:t>Vergroten draagvlak elektrisch rijden (met “eigen” stroom)</a:t>
            </a:r>
          </a:p>
          <a:p>
            <a:pPr marL="457200" lvl="1" indent="0">
              <a:buNone/>
            </a:pPr>
            <a:r>
              <a:rPr lang="nl-NL" sz="2000" dirty="0">
                <a:ea typeface="ＭＳ Ｐゴシック" pitchFamily="3" charset="-128"/>
              </a:rPr>
              <a:t>Verminderen van netcongestie (door optimaliseren opwek en verbruik)</a:t>
            </a:r>
          </a:p>
          <a:p>
            <a:pPr marL="457200" lvl="1" indent="0">
              <a:buNone/>
            </a:pPr>
            <a:endParaRPr lang="nl-NL" sz="800" dirty="0">
              <a:ea typeface="ＭＳ Ｐゴシック" pitchFamily="3" charset="-128"/>
            </a:endParaRPr>
          </a:p>
          <a:p>
            <a:pPr marL="0" indent="0">
              <a:buNone/>
            </a:pPr>
            <a:r>
              <a:rPr lang="nl-NL" sz="2000" b="1" dirty="0">
                <a:ea typeface="ＭＳ Ｐゴシック" pitchFamily="3" charset="-128"/>
              </a:rPr>
              <a:t>Bijdrage uit winstverdeling 2022</a:t>
            </a:r>
          </a:p>
          <a:p>
            <a:pPr marL="457200" lvl="1" indent="0">
              <a:buNone/>
            </a:pPr>
            <a:r>
              <a:rPr lang="nl-NL" sz="2000" dirty="0">
                <a:ea typeface="ＭＳ Ｐゴシック" pitchFamily="3" charset="-128"/>
              </a:rPr>
              <a:t>KT: € 10.000,- voor lobbyproces door projectleider en bestuurslid</a:t>
            </a:r>
          </a:p>
          <a:p>
            <a:pPr marL="457200" lvl="1" indent="0">
              <a:buNone/>
            </a:pPr>
            <a:r>
              <a:rPr lang="nl-NL" sz="2000" dirty="0">
                <a:ea typeface="ＭＳ Ｐゴシック" pitchFamily="3" charset="-128"/>
              </a:rPr>
              <a:t>Q4 2023: € 15.000,- eigen vermogen uitwerken plan</a:t>
            </a:r>
          </a:p>
          <a:p>
            <a:pPr marL="457200" lvl="1" indent="0">
              <a:buNone/>
            </a:pPr>
            <a:r>
              <a:rPr lang="nl-NL" sz="2000" dirty="0">
                <a:ea typeface="ＭＳ Ｐゴシック" pitchFamily="3" charset="-128"/>
              </a:rPr>
              <a:t>2024 t/m 2027: reservering van € 150.000,- voor aanschaf 250 laadpalen per jaar</a:t>
            </a:r>
          </a:p>
          <a:p>
            <a:pPr marL="457200" lvl="1" indent="0">
              <a:buNone/>
            </a:pPr>
            <a:r>
              <a:rPr lang="nl-NL" sz="2000" dirty="0">
                <a:ea typeface="ＭＳ Ｐゴシック" pitchFamily="3" charset="-128"/>
              </a:rPr>
              <a:t>Daarnaast per jaar: 	- € 400.000,- eigen vermogen uit collectieve sector</a:t>
            </a:r>
          </a:p>
          <a:p>
            <a:pPr marL="457200" lvl="1" indent="0">
              <a:buNone/>
            </a:pPr>
            <a:r>
              <a:rPr lang="nl-NL" sz="2000" dirty="0">
                <a:ea typeface="ＭＳ Ｐゴシック" pitchFamily="3" charset="-128"/>
              </a:rPr>
              <a:t>			- € 825.000,- bancair vreemd vermogen</a:t>
            </a:r>
          </a:p>
          <a:p>
            <a:pPr marL="457200" lvl="1" indent="0">
              <a:buNone/>
            </a:pPr>
            <a:endParaRPr lang="nl-NL" sz="800" b="1"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sz="2000" dirty="0">
              <a:ea typeface="ＭＳ Ｐゴシック" pitchFamily="3" charset="-128"/>
            </a:endParaRPr>
          </a:p>
          <a:p>
            <a:pPr lvl="2">
              <a:buFont typeface="Wingdings" panose="05000000000000000000" pitchFamily="2" charset="2"/>
              <a:buChar char="ü"/>
            </a:pPr>
            <a:endParaRPr lang="nl-NL"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a:p>
            <a:pPr marL="0" indent="0">
              <a:buNone/>
            </a:pPr>
            <a:endParaRPr lang="nl-NL" sz="2400" dirty="0">
              <a:ea typeface="ＭＳ Ｐゴシック" pitchFamily="3" charset="-128"/>
            </a:endParaRPr>
          </a:p>
        </p:txBody>
      </p:sp>
      <p:sp>
        <p:nvSpPr>
          <p:cNvPr id="5" name="Tekstvak 4">
            <a:extLst>
              <a:ext uri="{FF2B5EF4-FFF2-40B4-BE49-F238E27FC236}">
                <a16:creationId xmlns:a16="http://schemas.microsoft.com/office/drawing/2014/main" id="{BA9F2A35-DE7C-8AE1-5F7A-AFEDFB63A25D}"/>
              </a:ext>
            </a:extLst>
          </p:cNvPr>
          <p:cNvSpPr txBox="1"/>
          <p:nvPr/>
        </p:nvSpPr>
        <p:spPr>
          <a:xfrm>
            <a:off x="3753523" y="6226628"/>
            <a:ext cx="5304746"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2" name="Tijdelijke aanduiding voor inhoud 2">
            <a:extLst>
              <a:ext uri="{FF2B5EF4-FFF2-40B4-BE49-F238E27FC236}">
                <a16:creationId xmlns:a16="http://schemas.microsoft.com/office/drawing/2014/main" id="{BD204D81-4698-5FAC-EC60-4A5CFA029FBE}"/>
              </a:ext>
            </a:extLst>
          </p:cNvPr>
          <p:cNvSpPr txBox="1">
            <a:spLocks/>
          </p:cNvSpPr>
          <p:nvPr/>
        </p:nvSpPr>
        <p:spPr>
          <a:xfrm>
            <a:off x="2363053" y="1001279"/>
            <a:ext cx="5195035"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403  Collectieve Laadpalen </a:t>
            </a:r>
          </a:p>
        </p:txBody>
      </p:sp>
    </p:spTree>
    <p:extLst>
      <p:ext uri="{BB962C8B-B14F-4D97-AF65-F5344CB8AC3E}">
        <p14:creationId xmlns:p14="http://schemas.microsoft.com/office/powerpoint/2010/main" val="343533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00469" y="6226628"/>
            <a:ext cx="5001095"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2420205" y="2415846"/>
            <a:ext cx="5622310" cy="3054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Presentator: Wim van der Spek</a:t>
            </a:r>
            <a:endParaRPr lang="nl-NL" sz="2000" dirty="0">
              <a:ea typeface="ＭＳ Ｐゴシック" pitchFamily="3" charset="-128"/>
            </a:endParaRP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Projecten</a:t>
            </a:r>
          </a:p>
          <a:p>
            <a:pPr marL="457200" lvl="1" indent="0">
              <a:buNone/>
            </a:pPr>
            <a:r>
              <a:rPr lang="nl-NL" sz="2000" dirty="0">
                <a:ea typeface="ＭＳ Ｐゴシック" pitchFamily="3" charset="-128"/>
              </a:rPr>
              <a:t>101  Donatie Voedselbank</a:t>
            </a:r>
          </a:p>
          <a:p>
            <a:pPr marL="457200" lvl="1" indent="0">
              <a:buNone/>
            </a:pPr>
            <a:r>
              <a:rPr lang="nl-NL" sz="2000" dirty="0">
                <a:ea typeface="ＭＳ Ｐゴシック" pitchFamily="3" charset="-128"/>
              </a:rPr>
              <a:t>104  Oprichten Windfonds</a:t>
            </a:r>
          </a:p>
          <a:p>
            <a:pPr marL="457200" lvl="1" indent="0">
              <a:buNone/>
            </a:pPr>
            <a:r>
              <a:rPr lang="nl-NL" sz="2000" dirty="0">
                <a:ea typeface="ＭＳ Ｐゴシック" pitchFamily="3" charset="-128"/>
              </a:rPr>
              <a:t>105  Extra 3% Rente Obligatielening </a:t>
            </a:r>
          </a:p>
          <a:p>
            <a:pPr marL="457200" lvl="1" indent="0">
              <a:buNone/>
            </a:pPr>
            <a:endParaRPr lang="nl-NL" sz="2000"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1800225" y="1001279"/>
            <a:ext cx="6662040"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Cluster 1:  Uitkeringen en Donaties</a:t>
            </a:r>
          </a:p>
        </p:txBody>
      </p:sp>
    </p:spTree>
    <p:extLst>
      <p:ext uri="{BB962C8B-B14F-4D97-AF65-F5344CB8AC3E}">
        <p14:creationId xmlns:p14="http://schemas.microsoft.com/office/powerpoint/2010/main" val="377307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700469" y="6226628"/>
            <a:ext cx="5001095" cy="369332"/>
          </a:xfrm>
          <a:prstGeom prst="rect">
            <a:avLst/>
          </a:prstGeom>
          <a:noFill/>
        </p:spPr>
        <p:txBody>
          <a:bodyPr wrap="square" rtlCol="0">
            <a:spAutoFit/>
          </a:bodyPr>
          <a:lstStyle/>
          <a:p>
            <a:pPr algn="ctr"/>
            <a:r>
              <a:rPr lang="nl-NL" dirty="0">
                <a:solidFill>
                  <a:schemeClr val="accent1">
                    <a:lumMod val="75000"/>
                  </a:schemeClr>
                </a:solidFill>
              </a:rPr>
              <a:t>Winstbestemming 16e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78540" y="2046514"/>
            <a:ext cx="9881345" cy="3968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Wim van der Spek, Stan Annegarn, Arjan Schouten</a:t>
            </a:r>
            <a:endParaRPr lang="nl-NL" sz="2000" dirty="0">
              <a:ea typeface="ＭＳ Ｐゴシック" pitchFamily="3" charset="-128"/>
            </a:endParaRP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Beschrijving:</a:t>
            </a:r>
          </a:p>
          <a:p>
            <a:pPr marL="457200" lvl="1" indent="0">
              <a:buNone/>
            </a:pPr>
            <a:r>
              <a:rPr lang="nl-NL" sz="2000" dirty="0">
                <a:ea typeface="ＭＳ Ｐゴシック" pitchFamily="3" charset="-128"/>
              </a:rPr>
              <a:t>Almere Wind doet niet aan individuele hulp, maar de Voedselbank kan dat wel</a:t>
            </a:r>
          </a:p>
          <a:p>
            <a:pPr marL="457200" lvl="1" indent="0">
              <a:buNone/>
            </a:pPr>
            <a:r>
              <a:rPr lang="nl-NL" sz="2000" dirty="0">
                <a:ea typeface="ＭＳ Ｐゴシック" pitchFamily="3" charset="-128"/>
              </a:rPr>
              <a:t>De Voedselbank help mensen in Almere, die de nadelen van de hoge energieprijs en de hoge voedselprijzen ondervinden</a:t>
            </a:r>
          </a:p>
          <a:p>
            <a:pPr marL="457200" lvl="1" indent="0">
              <a:buNone/>
            </a:pPr>
            <a:r>
              <a:rPr lang="nl-NL" sz="2000" dirty="0">
                <a:ea typeface="ＭＳ Ｐゴシック" pitchFamily="3" charset="-128"/>
              </a:rPr>
              <a:t>De voedselbank heeft ook een Fonds voor Bijzondere Noden. Ook daarin zouden we kunnen doneren</a:t>
            </a:r>
          </a:p>
          <a:p>
            <a:pPr lvl="1">
              <a:buFont typeface="Courier New" panose="02070309020205020404" pitchFamily="49" charset="0"/>
              <a:buChar char="o"/>
            </a:pPr>
            <a:endParaRPr lang="nl-NL" sz="800" dirty="0">
              <a:ea typeface="ＭＳ Ｐゴシック" pitchFamily="3" charset="-128"/>
            </a:endParaRPr>
          </a:p>
          <a:p>
            <a:pPr marL="0" indent="0">
              <a:buNone/>
            </a:pPr>
            <a:r>
              <a:rPr lang="nl-NL" sz="2000" b="1" dirty="0">
                <a:ea typeface="ＭＳ Ｐゴシック" pitchFamily="3" charset="-128"/>
              </a:rPr>
              <a:t>Bijdrage uit winstverdeling 2022</a:t>
            </a:r>
          </a:p>
          <a:p>
            <a:pPr marL="457200" lvl="1" indent="0">
              <a:buNone/>
            </a:pPr>
            <a:r>
              <a:rPr lang="nl-NL" sz="2000" dirty="0">
                <a:ea typeface="ＭＳ Ｐゴシック" pitchFamily="3" charset="-128"/>
              </a:rPr>
              <a:t>Voorstel: een schenking van € 20.000,-</a:t>
            </a:r>
          </a:p>
          <a:p>
            <a:pPr marL="457200" lvl="1" indent="0">
              <a:buNone/>
            </a:pPr>
            <a:endParaRPr lang="nl-NL" sz="2000" dirty="0">
              <a:ea typeface="ＭＳ Ｐゴシック" pitchFamily="3" charset="-128"/>
            </a:endParaRPr>
          </a:p>
          <a:p>
            <a:pPr lvl="1">
              <a:buFont typeface="Courier New" panose="02070309020205020404" pitchFamily="49" charset="0"/>
              <a:buChar char="o"/>
            </a:pPr>
            <a:endParaRPr lang="nl-NL" sz="2000" dirty="0">
              <a:ea typeface="ＭＳ Ｐゴシック" pitchFamily="3" charset="-128"/>
            </a:endParaRP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101  Donatie Voedselbank</a:t>
            </a:r>
          </a:p>
        </p:txBody>
      </p:sp>
    </p:spTree>
    <p:extLst>
      <p:ext uri="{BB962C8B-B14F-4D97-AF65-F5344CB8AC3E}">
        <p14:creationId xmlns:p14="http://schemas.microsoft.com/office/powerpoint/2010/main" val="371104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471871" y="6226628"/>
            <a:ext cx="5286845"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78540" y="2046514"/>
            <a:ext cx="9881345" cy="3918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Renee van Niejenhuis</a:t>
            </a:r>
            <a:endParaRPr lang="nl-NL" sz="2000" dirty="0">
              <a:ea typeface="ＭＳ Ｐゴシック" pitchFamily="3" charset="-128"/>
            </a:endParaRP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Beschrijving:</a:t>
            </a:r>
          </a:p>
          <a:p>
            <a:pPr marL="457200" lvl="1" indent="0">
              <a:buNone/>
            </a:pPr>
            <a:r>
              <a:rPr lang="nl-NL" sz="2000" dirty="0">
                <a:ea typeface="ＭＳ Ｐゴシック" pitchFamily="3" charset="-128"/>
              </a:rPr>
              <a:t>Oprichten van een fonds, waarmee doorlopend initiatieven op het gebied van duurzaamheid of leefbaarheid ondersteund kunnen worden</a:t>
            </a:r>
          </a:p>
          <a:p>
            <a:pPr marL="457200" lvl="1" indent="0">
              <a:buNone/>
            </a:pPr>
            <a:r>
              <a:rPr lang="nl-NL" sz="2000" dirty="0">
                <a:ea typeface="ＭＳ Ｐゴシック" pitchFamily="3" charset="-128"/>
              </a:rPr>
              <a:t>Voor het Windfonds wordt een stichting of een projectgroep opgericht</a:t>
            </a:r>
          </a:p>
          <a:p>
            <a:pPr marL="457200" lvl="1" indent="0">
              <a:buNone/>
            </a:pPr>
            <a:r>
              <a:rPr lang="nl-NL" sz="2000" dirty="0">
                <a:ea typeface="ＭＳ Ｐゴシック" pitchFamily="3" charset="-128"/>
              </a:rPr>
              <a:t>Voorgesteld wordt om jaarlijks 5% van het resultaat ter beschikbaar te stellen, met een maximum van € 50.000,- .</a:t>
            </a:r>
          </a:p>
          <a:p>
            <a:pPr marL="457200" lvl="1" indent="0">
              <a:buNone/>
            </a:pPr>
            <a:r>
              <a:rPr lang="nl-NL" sz="2000" dirty="0">
                <a:ea typeface="ＭＳ Ｐゴシック" pitchFamily="3" charset="-128"/>
              </a:rPr>
              <a:t>Alleen lokale aanvragers (inwoners, instanties van Almere) kunnen een aanvraag indienen voor een donatie</a:t>
            </a:r>
          </a:p>
          <a:p>
            <a:pPr marL="457200" lvl="1" indent="0">
              <a:buNone/>
            </a:pPr>
            <a:r>
              <a:rPr lang="nl-NL" sz="2000" b="1" dirty="0">
                <a:ea typeface="ＭＳ Ｐゴシック" pitchFamily="3" charset="-128"/>
              </a:rPr>
              <a:t>Nadere uitwerking staat beschreven in bijlage 14 van agenda van de 16</a:t>
            </a:r>
            <a:r>
              <a:rPr lang="nl-NL" sz="2000" b="1" baseline="30000" dirty="0">
                <a:ea typeface="ＭＳ Ｐゴシック" pitchFamily="3" charset="-128"/>
              </a:rPr>
              <a:t>e</a:t>
            </a:r>
            <a:r>
              <a:rPr lang="nl-NL" sz="2000" b="1" dirty="0">
                <a:ea typeface="ＭＳ Ｐゴシック" pitchFamily="3" charset="-128"/>
              </a:rPr>
              <a:t> ALV.</a:t>
            </a:r>
          </a:p>
        </p:txBody>
      </p:sp>
      <p:sp>
        <p:nvSpPr>
          <p:cNvPr id="4" name="Tijdelijke aanduiding voor inhoud 2">
            <a:extLst>
              <a:ext uri="{FF2B5EF4-FFF2-40B4-BE49-F238E27FC236}">
                <a16:creationId xmlns:a16="http://schemas.microsoft.com/office/drawing/2014/main" id="{70DB1518-A1D8-86CB-7528-F7B156ABB93C}"/>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104  Oprichten Windfonds</a:t>
            </a:r>
          </a:p>
        </p:txBody>
      </p:sp>
    </p:spTree>
    <p:extLst>
      <p:ext uri="{BB962C8B-B14F-4D97-AF65-F5344CB8AC3E}">
        <p14:creationId xmlns:p14="http://schemas.microsoft.com/office/powerpoint/2010/main" val="425965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8" name="Tijdelijke aanduiding voor inhoud 2">
            <a:extLst>
              <a:ext uri="{FF2B5EF4-FFF2-40B4-BE49-F238E27FC236}">
                <a16:creationId xmlns:a16="http://schemas.microsoft.com/office/drawing/2014/main" id="{7EBF622E-9346-702C-C306-D9E407A85CD9}"/>
              </a:ext>
            </a:extLst>
          </p:cNvPr>
          <p:cNvSpPr txBox="1">
            <a:spLocks/>
          </p:cNvSpPr>
          <p:nvPr/>
        </p:nvSpPr>
        <p:spPr>
          <a:xfrm>
            <a:off x="1178540" y="1828800"/>
            <a:ext cx="9881345" cy="4397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Voordelen / barrières</a:t>
            </a:r>
          </a:p>
          <a:p>
            <a:pPr marL="457200" lvl="1" indent="0">
              <a:buNone/>
            </a:pPr>
            <a:r>
              <a:rPr lang="nl-NL" sz="2000" dirty="0">
                <a:ea typeface="ＭＳ Ｐゴシック" pitchFamily="3" charset="-128"/>
              </a:rPr>
              <a:t>Ondersteuning duurzaamheid en leefbaarheid in Almere</a:t>
            </a:r>
          </a:p>
          <a:p>
            <a:pPr marL="457200" lvl="1" indent="0">
              <a:buNone/>
            </a:pPr>
            <a:r>
              <a:rPr lang="nl-NL" sz="2000" dirty="0">
                <a:ea typeface="ＭＳ Ｐゴシック" pitchFamily="3" charset="-128"/>
              </a:rPr>
              <a:t>Realiseren van goede initiatieven die anders niet mogelijk waren geweest</a:t>
            </a:r>
          </a:p>
          <a:p>
            <a:pPr marL="457200" lvl="1" indent="0">
              <a:buNone/>
            </a:pPr>
            <a:r>
              <a:rPr lang="nl-NL" sz="2000" dirty="0">
                <a:ea typeface="ＭＳ Ｐゴシック" pitchFamily="3" charset="-128"/>
              </a:rPr>
              <a:t>Het project kan mooie persmomenten opleveren voor Almeerse Wind</a:t>
            </a:r>
          </a:p>
          <a:p>
            <a:pPr marL="457200" lvl="1" indent="0">
              <a:buNone/>
            </a:pPr>
            <a:r>
              <a:rPr lang="nl-NL" sz="2000" dirty="0">
                <a:ea typeface="ＭＳ Ｐゴシック" pitchFamily="3" charset="-128"/>
              </a:rPr>
              <a:t>Ondersteuning van onze initiatieven die politiek gevoelig liggen</a:t>
            </a:r>
          </a:p>
          <a:p>
            <a:pPr marL="457200" lvl="1" indent="0">
              <a:buNone/>
            </a:pPr>
            <a:r>
              <a:rPr lang="nl-NL" sz="2000" dirty="0">
                <a:ea typeface="ＭＳ Ｐゴシック" pitchFamily="3" charset="-128"/>
              </a:rPr>
              <a:t>NB: het project is niet innovatief. Er zijn meer van dit soort fondsen. Ter inspiratie:</a:t>
            </a:r>
          </a:p>
          <a:p>
            <a:pPr marL="914400" lvl="2" indent="0">
              <a:buNone/>
            </a:pPr>
            <a:r>
              <a:rPr lang="nl-NL" dirty="0">
                <a:ea typeface="ＭＳ Ｐゴシック" pitchFamily="3" charset="-128"/>
              </a:rPr>
              <a:t> </a:t>
            </a:r>
            <a:r>
              <a:rPr lang="nl-NL" dirty="0">
                <a:ea typeface="ＭＳ Ｐゴシック" pitchFamily="3" charset="-128"/>
                <a:hlinkClick r:id="rId3"/>
              </a:rPr>
              <a:t>www.windparkkrammer.nl/windfonds/</a:t>
            </a:r>
            <a:endParaRPr lang="nl-NL" dirty="0">
              <a:ea typeface="ＭＳ Ｐゴシック" pitchFamily="3" charset="-128"/>
            </a:endParaRPr>
          </a:p>
          <a:p>
            <a:pPr marL="914400" lvl="2" indent="0">
              <a:buNone/>
            </a:pPr>
            <a:r>
              <a:rPr lang="nl-NL" dirty="0">
                <a:ea typeface="ＭＳ Ｐゴシック" pitchFamily="3" charset="-128"/>
              </a:rPr>
              <a:t> </a:t>
            </a:r>
            <a:r>
              <a:rPr lang="nl-NL" dirty="0">
                <a:ea typeface="ＭＳ Ｐゴシック" pitchFamily="3" charset="-128"/>
                <a:hlinkClick r:id="rId3"/>
              </a:rPr>
              <a:t>www.betuwewind.nl/duurzaamheidsfonds/</a:t>
            </a:r>
            <a:r>
              <a:rPr lang="nl-NL" dirty="0">
                <a:ea typeface="ＭＳ Ｐゴシック" pitchFamily="3" charset="-128"/>
              </a:rPr>
              <a:t>  </a:t>
            </a: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Bijdrage uit winstverdeling 2022</a:t>
            </a:r>
          </a:p>
          <a:p>
            <a:pPr marL="457200" lvl="1" indent="0">
              <a:buNone/>
            </a:pPr>
            <a:r>
              <a:rPr lang="nl-NL" sz="2000" dirty="0">
                <a:ea typeface="ＭＳ Ｐゴシック" pitchFamily="3" charset="-128"/>
              </a:rPr>
              <a:t>€ 50.000,-  te besteden in 2023 en 2024</a:t>
            </a:r>
          </a:p>
          <a:p>
            <a:pPr lvl="1">
              <a:buFont typeface="Courier New" panose="02070309020205020404" pitchFamily="49" charset="0"/>
              <a:buChar char="o"/>
            </a:pPr>
            <a:endParaRPr lang="nl-NL" sz="2000" dirty="0">
              <a:ea typeface="ＭＳ Ｐゴシック" pitchFamily="3" charset="-128"/>
            </a:endParaRPr>
          </a:p>
        </p:txBody>
      </p:sp>
      <p:sp>
        <p:nvSpPr>
          <p:cNvPr id="3" name="Tijdelijke aanduiding voor inhoud 2">
            <a:extLst>
              <a:ext uri="{FF2B5EF4-FFF2-40B4-BE49-F238E27FC236}">
                <a16:creationId xmlns:a16="http://schemas.microsoft.com/office/drawing/2014/main" id="{ACF0A87F-F369-7C6B-2AD5-1B9A7756F8BD}"/>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104  Oprichten Windfonds</a:t>
            </a:r>
          </a:p>
        </p:txBody>
      </p:sp>
      <p:sp>
        <p:nvSpPr>
          <p:cNvPr id="4" name="Tekstvak 3">
            <a:extLst>
              <a:ext uri="{FF2B5EF4-FFF2-40B4-BE49-F238E27FC236}">
                <a16:creationId xmlns:a16="http://schemas.microsoft.com/office/drawing/2014/main" id="{93D4340F-D98E-95E6-B26F-A76EA45CFE3A}"/>
              </a:ext>
            </a:extLst>
          </p:cNvPr>
          <p:cNvSpPr txBox="1"/>
          <p:nvPr/>
        </p:nvSpPr>
        <p:spPr>
          <a:xfrm>
            <a:off x="3471871" y="6226628"/>
            <a:ext cx="5286845"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Tree>
    <p:extLst>
      <p:ext uri="{BB962C8B-B14F-4D97-AF65-F5344CB8AC3E}">
        <p14:creationId xmlns:p14="http://schemas.microsoft.com/office/powerpoint/2010/main" val="420811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E710F5-A762-2F24-927D-CF38BB37CADA}"/>
              </a:ext>
            </a:extLst>
          </p:cNvPr>
          <p:cNvPicPr>
            <a:picLocks noChangeAspect="1"/>
          </p:cNvPicPr>
          <p:nvPr/>
        </p:nvPicPr>
        <p:blipFill>
          <a:blip r:embed="rId2"/>
          <a:stretch>
            <a:fillRect/>
          </a:stretch>
        </p:blipFill>
        <p:spPr>
          <a:xfrm>
            <a:off x="8881382" y="254454"/>
            <a:ext cx="2876550" cy="1428750"/>
          </a:xfrm>
          <a:prstGeom prst="rect">
            <a:avLst/>
          </a:prstGeom>
        </p:spPr>
      </p:pic>
      <p:sp>
        <p:nvSpPr>
          <p:cNvPr id="2" name="Tekstvak 1">
            <a:extLst>
              <a:ext uri="{FF2B5EF4-FFF2-40B4-BE49-F238E27FC236}">
                <a16:creationId xmlns:a16="http://schemas.microsoft.com/office/drawing/2014/main" id="{01756D4D-5044-BDAB-8B70-276201C9A8A7}"/>
              </a:ext>
            </a:extLst>
          </p:cNvPr>
          <p:cNvSpPr txBox="1"/>
          <p:nvPr/>
        </p:nvSpPr>
        <p:spPr>
          <a:xfrm>
            <a:off x="3571881" y="6226628"/>
            <a:ext cx="5001091" cy="369332"/>
          </a:xfrm>
          <a:prstGeom prst="rect">
            <a:avLst/>
          </a:prstGeom>
          <a:noFill/>
        </p:spPr>
        <p:txBody>
          <a:bodyPr wrap="square" rtlCol="0">
            <a:spAutoFit/>
          </a:bodyPr>
          <a:lstStyle/>
          <a:p>
            <a:pPr algn="ctr"/>
            <a:r>
              <a:rPr lang="nl-NL" dirty="0">
                <a:solidFill>
                  <a:schemeClr val="accent1">
                    <a:lumMod val="75000"/>
                  </a:schemeClr>
                </a:solidFill>
              </a:rPr>
              <a:t>Winstbestemming 16</a:t>
            </a:r>
            <a:r>
              <a:rPr lang="nl-NL" baseline="30000" dirty="0">
                <a:solidFill>
                  <a:schemeClr val="accent1">
                    <a:lumMod val="75000"/>
                  </a:schemeClr>
                </a:solidFill>
              </a:rPr>
              <a:t>e</a:t>
            </a:r>
            <a:r>
              <a:rPr lang="nl-NL" dirty="0">
                <a:solidFill>
                  <a:schemeClr val="accent1">
                    <a:lumMod val="75000"/>
                  </a:schemeClr>
                </a:solidFill>
              </a:rPr>
              <a:t> ALV Almeerse Wind</a:t>
            </a:r>
          </a:p>
        </p:txBody>
      </p:sp>
      <p:sp>
        <p:nvSpPr>
          <p:cNvPr id="3" name="Tijdelijke aanduiding voor inhoud 2">
            <a:extLst>
              <a:ext uri="{FF2B5EF4-FFF2-40B4-BE49-F238E27FC236}">
                <a16:creationId xmlns:a16="http://schemas.microsoft.com/office/drawing/2014/main" id="{8FA75232-6E4B-1154-5867-BCC611EA6E79}"/>
              </a:ext>
            </a:extLst>
          </p:cNvPr>
          <p:cNvSpPr txBox="1">
            <a:spLocks/>
          </p:cNvSpPr>
          <p:nvPr/>
        </p:nvSpPr>
        <p:spPr>
          <a:xfrm>
            <a:off x="1178540" y="2046514"/>
            <a:ext cx="9881345" cy="39188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ea typeface="ＭＳ Ｐゴシック" pitchFamily="3" charset="-128"/>
              </a:rPr>
              <a:t>Indiener / eigenaar: </a:t>
            </a:r>
            <a:r>
              <a:rPr lang="nl-NL" sz="2000" dirty="0">
                <a:ea typeface="ＭＳ Ｐゴシック" pitchFamily="3" charset="-128"/>
              </a:rPr>
              <a:t>Renee van Niejenhuis, penningmeester van Almeerse Wind</a:t>
            </a:r>
          </a:p>
          <a:p>
            <a:pPr marL="0" indent="0">
              <a:buNone/>
            </a:pPr>
            <a:endParaRPr lang="nl-NL" sz="800" b="1" dirty="0">
              <a:ea typeface="ＭＳ Ｐゴシック" pitchFamily="3" charset="-128"/>
            </a:endParaRPr>
          </a:p>
          <a:p>
            <a:pPr marL="0" indent="0">
              <a:buNone/>
            </a:pPr>
            <a:r>
              <a:rPr lang="nl-NL" sz="2000" b="1" dirty="0">
                <a:ea typeface="ＭＳ Ｐゴシック" pitchFamily="3" charset="-128"/>
              </a:rPr>
              <a:t>Motivatie verhoging van de rente van 4% naar 7%</a:t>
            </a:r>
          </a:p>
          <a:p>
            <a:pPr marL="457200" lvl="1" indent="0">
              <a:buNone/>
            </a:pPr>
            <a:r>
              <a:rPr lang="nl-NL" sz="2000" dirty="0">
                <a:ea typeface="ＭＳ Ｐゴシック" pitchFamily="3" charset="-128"/>
              </a:rPr>
              <a:t>Er zijn 170 obligatiehouders van Pampus Wind Holding BV</a:t>
            </a:r>
          </a:p>
          <a:p>
            <a:pPr marL="457200" lvl="1" indent="0">
              <a:buNone/>
            </a:pPr>
            <a:r>
              <a:rPr lang="nl-NL" sz="2000" dirty="0">
                <a:ea typeface="ＭＳ Ｐゴシック" pitchFamily="3" charset="-128"/>
              </a:rPr>
              <a:t>Het was oorspronkelijk de bedoeling om een marktconforme rente van 5% te bieden</a:t>
            </a:r>
          </a:p>
          <a:p>
            <a:pPr marL="457200" lvl="1" indent="0">
              <a:buNone/>
            </a:pPr>
            <a:r>
              <a:rPr lang="nl-NL" sz="2000" dirty="0">
                <a:ea typeface="ＭＳ Ｐゴシック" pitchFamily="3" charset="-128"/>
              </a:rPr>
              <a:t>Bij minder wind 4% en bij meer wind 6%</a:t>
            </a:r>
          </a:p>
          <a:p>
            <a:pPr marL="457200" lvl="1" indent="0">
              <a:buNone/>
            </a:pPr>
            <a:r>
              <a:rPr lang="nl-NL" sz="2000" dirty="0">
                <a:ea typeface="ＭＳ Ｐゴシック" pitchFamily="3" charset="-128"/>
              </a:rPr>
              <a:t>Echter de businesscase was mager bij een opbrengst van € 0,064 per kWh en het risico van lage windproductie. Daardoor is 4% rente uitgekeerd.</a:t>
            </a:r>
          </a:p>
          <a:p>
            <a:pPr marL="457200" lvl="1" indent="0">
              <a:buNone/>
            </a:pPr>
            <a:r>
              <a:rPr lang="nl-NL" sz="2000" dirty="0">
                <a:ea typeface="ＭＳ Ｐゴシック" pitchFamily="3" charset="-128"/>
              </a:rPr>
              <a:t>Echter werd geen rekening gehouden met een aanzienlijke stijging van de prijs per kWh. Tevens is door hoge inflatie de waarde van de investering aanzienlijk verminderd.</a:t>
            </a:r>
          </a:p>
          <a:p>
            <a:pPr marL="457200" lvl="1" indent="0">
              <a:buNone/>
            </a:pPr>
            <a:r>
              <a:rPr lang="nl-NL" sz="2000" dirty="0">
                <a:ea typeface="ＭＳ Ｐゴシック" pitchFamily="3" charset="-128"/>
              </a:rPr>
              <a:t>Daarom dit voorstel tot een extra rente uitkering van 3%, </a:t>
            </a:r>
            <a:r>
              <a:rPr lang="nl-NL" sz="2000" b="1" dirty="0">
                <a:ea typeface="ＭＳ Ｐゴシック" pitchFamily="3" charset="-128"/>
              </a:rPr>
              <a:t>waarvan de ontvanger deze extra uitkering ook mag gebruiken als schenking voor één van de andere 11 voorstellen (waarmee het budget daarvan wordt verhoogd met de schenking).</a:t>
            </a:r>
          </a:p>
          <a:p>
            <a:pPr lvl="1">
              <a:buFont typeface="Courier New" panose="02070309020205020404" pitchFamily="49" charset="0"/>
              <a:buChar char="o"/>
            </a:pPr>
            <a:endParaRPr lang="nl-NL" sz="1600" dirty="0">
              <a:ea typeface="ＭＳ Ｐゴシック" pitchFamily="3" charset="-128"/>
            </a:endParaRPr>
          </a:p>
        </p:txBody>
      </p:sp>
      <p:sp>
        <p:nvSpPr>
          <p:cNvPr id="6" name="Tijdelijke aanduiding voor inhoud 2">
            <a:extLst>
              <a:ext uri="{FF2B5EF4-FFF2-40B4-BE49-F238E27FC236}">
                <a16:creationId xmlns:a16="http://schemas.microsoft.com/office/drawing/2014/main" id="{FBFA98AA-14A2-1B70-BCDA-8E9AD5B62952}"/>
              </a:ext>
            </a:extLst>
          </p:cNvPr>
          <p:cNvSpPr txBox="1">
            <a:spLocks/>
          </p:cNvSpPr>
          <p:nvPr/>
        </p:nvSpPr>
        <p:spPr>
          <a:xfrm>
            <a:off x="2363053" y="1001279"/>
            <a:ext cx="6099212" cy="68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chemeClr val="accent5">
                    <a:lumMod val="50000"/>
                  </a:schemeClr>
                </a:solidFill>
                <a:ea typeface="ＭＳ Ｐゴシック" pitchFamily="3" charset="-128"/>
              </a:rPr>
              <a:t>105  Extra 3% rente obligatielening</a:t>
            </a:r>
          </a:p>
        </p:txBody>
      </p:sp>
    </p:spTree>
    <p:extLst>
      <p:ext uri="{BB962C8B-B14F-4D97-AF65-F5344CB8AC3E}">
        <p14:creationId xmlns:p14="http://schemas.microsoft.com/office/powerpoint/2010/main" val="35662349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3244</TotalTime>
  <Words>3968</Words>
  <Application>Microsoft Office PowerPoint</Application>
  <PresentationFormat>Breedbeeld</PresentationFormat>
  <Paragraphs>494</Paragraphs>
  <Slides>46</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46</vt:i4>
      </vt:variant>
    </vt:vector>
  </HeadingPairs>
  <TitlesOfParts>
    <vt:vector size="52" baseType="lpstr">
      <vt:lpstr>Arial</vt:lpstr>
      <vt:lpstr>Calibri</vt:lpstr>
      <vt:lpstr>Calibri Light</vt:lpstr>
      <vt:lpstr>Courier New</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Joost van der Laan</dc:creator>
  <cp:lastModifiedBy>John van Diepen</cp:lastModifiedBy>
  <cp:revision>35</cp:revision>
  <dcterms:created xsi:type="dcterms:W3CDTF">2023-04-25T12:49:28Z</dcterms:created>
  <dcterms:modified xsi:type="dcterms:W3CDTF">2023-09-07T12:14:34Z</dcterms:modified>
</cp:coreProperties>
</file>